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92" r:id="rId2"/>
    <p:sldId id="256" r:id="rId3"/>
    <p:sldId id="257" r:id="rId4"/>
    <p:sldId id="258" r:id="rId5"/>
    <p:sldId id="259" r:id="rId6"/>
    <p:sldId id="260" r:id="rId7"/>
    <p:sldId id="262" r:id="rId8"/>
    <p:sldId id="270" r:id="rId9"/>
    <p:sldId id="275" r:id="rId10"/>
    <p:sldId id="280" r:id="rId11"/>
    <p:sldId id="279" r:id="rId12"/>
    <p:sldId id="278" r:id="rId13"/>
    <p:sldId id="277" r:id="rId14"/>
    <p:sldId id="276" r:id="rId15"/>
    <p:sldId id="274" r:id="rId16"/>
    <p:sldId id="273" r:id="rId17"/>
    <p:sldId id="271" r:id="rId18"/>
    <p:sldId id="272" r:id="rId19"/>
    <p:sldId id="281" r:id="rId20"/>
    <p:sldId id="282" r:id="rId21"/>
    <p:sldId id="284" r:id="rId22"/>
    <p:sldId id="285" r:id="rId23"/>
    <p:sldId id="286" r:id="rId24"/>
    <p:sldId id="287" r:id="rId25"/>
    <p:sldId id="288" r:id="rId26"/>
    <p:sldId id="289" r:id="rId27"/>
    <p:sldId id="290" r:id="rId28"/>
    <p:sldId id="283" r:id="rId29"/>
    <p:sldId id="291" r:id="rId30"/>
    <p:sldId id="293" r:id="rId31"/>
    <p:sldId id="294"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249" autoAdjust="0"/>
  </p:normalViewPr>
  <p:slideViewPr>
    <p:cSldViewPr snapToGrid="0">
      <p:cViewPr varScale="1">
        <p:scale>
          <a:sx n="64" d="100"/>
          <a:sy n="64" d="100"/>
        </p:scale>
        <p:origin x="66"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303692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2F4DEA-B1AD-4C66-B725-9445E980C503}"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134672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254342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231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60672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56432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240609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175864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41382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211961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75841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2F4DEA-B1AD-4C66-B725-9445E980C503}"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320735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2F4DEA-B1AD-4C66-B725-9445E980C503}" type="datetimeFigureOut">
              <a:rPr lang="tr-TR" smtClean="0"/>
              <a:t>22.11.2016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58898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15440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101543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512F4DEA-B1AD-4C66-B725-9445E980C503}" type="datetimeFigureOut">
              <a:rPr lang="tr-TR" smtClean="0"/>
              <a:t>22.11.2016</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240490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2F4DEA-B1AD-4C66-B725-9445E980C503}"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088872-3EE5-4F40-9BFC-36C45C88D3C5}" type="slidenum">
              <a:rPr lang="tr-TR" smtClean="0"/>
              <a:t>‹#›</a:t>
            </a:fld>
            <a:endParaRPr lang="tr-TR"/>
          </a:p>
        </p:txBody>
      </p:sp>
    </p:spTree>
    <p:extLst>
      <p:ext uri="{BB962C8B-B14F-4D97-AF65-F5344CB8AC3E}">
        <p14:creationId xmlns:p14="http://schemas.microsoft.com/office/powerpoint/2010/main" val="322125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2F4DEA-B1AD-4C66-B725-9445E980C503}" type="datetimeFigureOut">
              <a:rPr lang="tr-TR" smtClean="0"/>
              <a:t>22.11.2016</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088872-3EE5-4F40-9BFC-36C45C88D3C5}" type="slidenum">
              <a:rPr lang="tr-TR" smtClean="0"/>
              <a:t>‹#›</a:t>
            </a:fld>
            <a:endParaRPr lang="tr-TR"/>
          </a:p>
        </p:txBody>
      </p:sp>
    </p:spTree>
    <p:extLst>
      <p:ext uri="{BB962C8B-B14F-4D97-AF65-F5344CB8AC3E}">
        <p14:creationId xmlns:p14="http://schemas.microsoft.com/office/powerpoint/2010/main" val="779222050"/>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6130" y="1863357"/>
            <a:ext cx="11286697" cy="4508927"/>
          </a:xfrm>
          <a:prstGeom prst="rect">
            <a:avLst/>
          </a:prstGeom>
        </p:spPr>
        <p:txBody>
          <a:bodyPr wrap="square">
            <a:spAutoFit/>
          </a:bodyPr>
          <a:lstStyle/>
          <a:p>
            <a:pPr algn="ctr"/>
            <a:r>
              <a:rPr lang="tr-TR" sz="3200" b="1" dirty="0" smtClean="0">
                <a:solidFill>
                  <a:srgbClr val="FFFF00"/>
                </a:solidFill>
              </a:rPr>
              <a:t>ULAŞ İLÇE MİLLİ EĞİTİM MÜDÜRLÜĞÜ      </a:t>
            </a:r>
          </a:p>
          <a:p>
            <a:pPr algn="ctr"/>
            <a:endParaRPr lang="tr-TR" sz="3200" dirty="0" smtClean="0"/>
          </a:p>
          <a:p>
            <a:pPr algn="ctr"/>
            <a:r>
              <a:rPr lang="tr-TR" sz="3200" dirty="0" smtClean="0"/>
              <a:t>2016/ 2017 EĞİTİM ÖĞRETİM YILI</a:t>
            </a:r>
          </a:p>
          <a:p>
            <a:pPr algn="ctr"/>
            <a:r>
              <a:rPr lang="tr-TR" sz="5000" b="1" dirty="0" smtClean="0">
                <a:solidFill>
                  <a:srgbClr val="FFFF00"/>
                </a:solidFill>
              </a:rPr>
              <a:t>23 - 24 KASIM 2016 </a:t>
            </a:r>
          </a:p>
          <a:p>
            <a:pPr algn="ctr"/>
            <a:r>
              <a:rPr lang="tr-TR" sz="3200" dirty="0" smtClean="0"/>
              <a:t>TEMEL EĞİTİMDEN ORTAÖĞRETİME GEÇİŞ SINAVINDA (TEOG)</a:t>
            </a:r>
          </a:p>
          <a:p>
            <a:pPr algn="ctr"/>
            <a:endParaRPr lang="tr-TR" sz="3200" dirty="0"/>
          </a:p>
          <a:p>
            <a:pPr algn="ctr"/>
            <a:r>
              <a:rPr lang="tr-TR" sz="4500" b="1" dirty="0" smtClean="0">
                <a:solidFill>
                  <a:srgbClr val="FFFF00"/>
                </a:solidFill>
              </a:rPr>
              <a:t>DİKKAT EDİLECEK HUSUSLAR</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Tree>
    <p:extLst>
      <p:ext uri="{BB962C8B-B14F-4D97-AF65-F5344CB8AC3E}">
        <p14:creationId xmlns:p14="http://schemas.microsoft.com/office/powerpoint/2010/main" val="3581244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777240" y="2551837"/>
            <a:ext cx="10744200" cy="3323987"/>
          </a:xfrm>
          <a:prstGeom prst="rect">
            <a:avLst/>
          </a:prstGeom>
        </p:spPr>
        <p:txBody>
          <a:bodyPr wrap="square">
            <a:spAutoFit/>
          </a:bodyPr>
          <a:lstStyle/>
          <a:p>
            <a:pPr algn="just"/>
            <a:r>
              <a:rPr lang="tr-TR" sz="3000" dirty="0" smtClean="0"/>
              <a:t>Sınav görevlilerine ait </a:t>
            </a:r>
            <a:r>
              <a:rPr lang="tr-TR" sz="3000" b="1" dirty="0" smtClean="0">
                <a:solidFill>
                  <a:srgbClr val="FFFF00"/>
                </a:solidFill>
              </a:rPr>
              <a:t>ad, </a:t>
            </a:r>
            <a:r>
              <a:rPr lang="tr-TR" sz="3000" b="1" dirty="0" err="1" smtClean="0">
                <a:solidFill>
                  <a:srgbClr val="FFFF00"/>
                </a:solidFill>
              </a:rPr>
              <a:t>soyad</a:t>
            </a:r>
            <a:r>
              <a:rPr lang="tr-TR" sz="3000" b="1" dirty="0" smtClean="0">
                <a:solidFill>
                  <a:srgbClr val="FFFF00"/>
                </a:solidFill>
              </a:rPr>
              <a:t> ve görevlerini gösterir yaka kartının sınav süresince görevlilerin üzerinde bulunmasını sağlar.</a:t>
            </a:r>
          </a:p>
          <a:p>
            <a:pPr algn="just"/>
            <a:r>
              <a:rPr lang="tr-TR" sz="3000" b="1" dirty="0" smtClean="0">
                <a:solidFill>
                  <a:srgbClr val="FFFF00"/>
                </a:solidFill>
              </a:rPr>
              <a:t> </a:t>
            </a:r>
          </a:p>
          <a:p>
            <a:r>
              <a:rPr lang="tr-TR" sz="3000" dirty="0" smtClean="0"/>
              <a:t>Sınav salonlarını ve salondaki sıraları, sınavdan </a:t>
            </a:r>
            <a:r>
              <a:rPr lang="tr-TR" sz="3000" b="1" dirty="0" smtClean="0">
                <a:solidFill>
                  <a:srgbClr val="FFFF00"/>
                </a:solidFill>
              </a:rPr>
              <a:t>1 (bir) gün önce</a:t>
            </a:r>
            <a:r>
              <a:rPr lang="tr-TR" sz="3000" dirty="0" smtClean="0"/>
              <a:t> hazır duruma gelmesini sağlar ve sınav süresince salonları kontrol eder</a:t>
            </a:r>
            <a:endParaRPr lang="tr-TR" sz="3000" dirty="0"/>
          </a:p>
        </p:txBody>
      </p:sp>
    </p:spTree>
    <p:extLst>
      <p:ext uri="{BB962C8B-B14F-4D97-AF65-F5344CB8AC3E}">
        <p14:creationId xmlns:p14="http://schemas.microsoft.com/office/powerpoint/2010/main" val="186606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594360" y="2264956"/>
            <a:ext cx="11231880" cy="3323987"/>
          </a:xfrm>
          <a:prstGeom prst="rect">
            <a:avLst/>
          </a:prstGeom>
        </p:spPr>
        <p:txBody>
          <a:bodyPr wrap="square">
            <a:spAutoFit/>
          </a:bodyPr>
          <a:lstStyle/>
          <a:p>
            <a:pPr algn="just"/>
            <a:r>
              <a:rPr lang="tr-TR" sz="3000" dirty="0" smtClean="0"/>
              <a:t>Ortak sınavların yapıldığı günlerde, sınavların yapıldığı okulda ders yapılmayacaktır. </a:t>
            </a:r>
          </a:p>
          <a:p>
            <a:pPr algn="just"/>
            <a:r>
              <a:rPr lang="tr-TR" sz="3000" dirty="0" smtClean="0"/>
              <a:t>Ancak ortak sınavlarda görevli olmayan o okulun öğretmenleri de (o gün dersi olan) sınavların yapıldığı </a:t>
            </a:r>
            <a:r>
              <a:rPr lang="tr-TR" sz="3000" b="1" dirty="0" smtClean="0">
                <a:solidFill>
                  <a:srgbClr val="FFFF00"/>
                </a:solidFill>
              </a:rPr>
              <a:t>gün en geç saat 09.00’da kendi okullarında hazır bulunacaklardır.</a:t>
            </a:r>
            <a:r>
              <a:rPr lang="tr-TR" sz="3000" dirty="0" smtClean="0"/>
              <a:t> Sınav başladıktan sonra görevine ihtiyaç duyulmayan öğretmenler okuldan ayrılacaklardır. </a:t>
            </a:r>
            <a:endParaRPr lang="tr-TR" sz="3000" dirty="0"/>
          </a:p>
        </p:txBody>
      </p:sp>
    </p:spTree>
    <p:extLst>
      <p:ext uri="{BB962C8B-B14F-4D97-AF65-F5344CB8AC3E}">
        <p14:creationId xmlns:p14="http://schemas.microsoft.com/office/powerpoint/2010/main" val="72811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960120" y="2828836"/>
            <a:ext cx="10347960" cy="1938992"/>
          </a:xfrm>
          <a:prstGeom prst="rect">
            <a:avLst/>
          </a:prstGeom>
        </p:spPr>
        <p:txBody>
          <a:bodyPr wrap="square">
            <a:spAutoFit/>
          </a:bodyPr>
          <a:lstStyle/>
          <a:p>
            <a:r>
              <a:rPr lang="tr-TR" sz="3000" dirty="0" smtClean="0"/>
              <a:t>Okullarda emniyet görevlileri </a:t>
            </a:r>
            <a:r>
              <a:rPr lang="tr-TR" sz="3000" b="1" dirty="0" smtClean="0">
                <a:solidFill>
                  <a:srgbClr val="FFFF00"/>
                </a:solidFill>
              </a:rPr>
              <a:t>tarafından üst araması yapılmayacaktır;</a:t>
            </a:r>
            <a:r>
              <a:rPr lang="tr-TR" sz="3000" dirty="0" smtClean="0"/>
              <a:t> ancak sınav güvenlik kutularının açılması ve kapatılmasına kadar geçen süre içinde her binada 1 (bir) kolluk personeli bulunacaktır.</a:t>
            </a:r>
            <a:endParaRPr lang="tr-TR" sz="3000" dirty="0"/>
          </a:p>
        </p:txBody>
      </p:sp>
    </p:spTree>
    <p:extLst>
      <p:ext uri="{BB962C8B-B14F-4D97-AF65-F5344CB8AC3E}">
        <p14:creationId xmlns:p14="http://schemas.microsoft.com/office/powerpoint/2010/main" val="84091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884420" y="2690336"/>
            <a:ext cx="10880860" cy="3046988"/>
          </a:xfrm>
          <a:prstGeom prst="rect">
            <a:avLst/>
          </a:prstGeom>
        </p:spPr>
        <p:txBody>
          <a:bodyPr wrap="square">
            <a:spAutoFit/>
          </a:bodyPr>
          <a:lstStyle/>
          <a:p>
            <a:pPr algn="just"/>
            <a:r>
              <a:rPr lang="tr-TR" sz="3200" dirty="0" smtClean="0"/>
              <a:t>Sınav evrakının bulunduğu sınav güvenlik poşetlerini salon başkanlarına imza karşılığında teslim edecektir.</a:t>
            </a:r>
          </a:p>
          <a:p>
            <a:pPr algn="just"/>
            <a:r>
              <a:rPr lang="tr-TR" sz="3200" dirty="0" smtClean="0"/>
              <a:t> </a:t>
            </a:r>
          </a:p>
          <a:p>
            <a:pPr algn="just"/>
            <a:r>
              <a:rPr lang="tr-TR" sz="3200" b="1" dirty="0" smtClean="0">
                <a:solidFill>
                  <a:srgbClr val="FFFF00"/>
                </a:solidFill>
              </a:rPr>
              <a:t>Sınav süresince görevliler haricindeki kişilerin </a:t>
            </a:r>
            <a:r>
              <a:rPr lang="tr-TR" sz="3200" dirty="0" smtClean="0"/>
              <a:t>sınav salonlarının bulunduğu binalara girmelerine izin vermeyecektir. </a:t>
            </a:r>
            <a:endParaRPr lang="tr-TR" sz="3200" dirty="0"/>
          </a:p>
        </p:txBody>
      </p:sp>
    </p:spTree>
    <p:extLst>
      <p:ext uri="{BB962C8B-B14F-4D97-AF65-F5344CB8AC3E}">
        <p14:creationId xmlns:p14="http://schemas.microsoft.com/office/powerpoint/2010/main" val="3334968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764499" y="2413338"/>
            <a:ext cx="10882858" cy="3323987"/>
          </a:xfrm>
          <a:prstGeom prst="rect">
            <a:avLst/>
          </a:prstGeom>
        </p:spPr>
        <p:txBody>
          <a:bodyPr wrap="square">
            <a:spAutoFit/>
          </a:bodyPr>
          <a:lstStyle/>
          <a:p>
            <a:r>
              <a:rPr lang="tr-TR" sz="3000" dirty="0" smtClean="0"/>
              <a:t>Öğrencilerin, </a:t>
            </a:r>
            <a:r>
              <a:rPr lang="tr-TR" sz="3000" b="1" dirty="0" smtClean="0">
                <a:solidFill>
                  <a:srgbClr val="FFFF00"/>
                </a:solidFill>
              </a:rPr>
              <a:t>kullanımı doktor raporu ile belirlenen hasta veya engellilere ait cihazlar hariç sınava</a:t>
            </a:r>
            <a:r>
              <a:rPr lang="tr-TR" sz="3000" dirty="0" smtClean="0"/>
              <a:t>; ders dokümanı, sözlük, hesap cetveli, hesap makinası, çanta, cep telefonu, saat, kablosuz iletişim sağlayan cihazlar ve kulaklık, kolye, küpe, bilezik, yüzük, broş ve benzeri eşyalar ile her türlü elektronik ve/veya mekanik cihazlarla girmelerine izin vermeyecektir</a:t>
            </a:r>
            <a:endParaRPr lang="tr-TR" sz="3000" dirty="0"/>
          </a:p>
        </p:txBody>
      </p:sp>
    </p:spTree>
    <p:extLst>
      <p:ext uri="{BB962C8B-B14F-4D97-AF65-F5344CB8AC3E}">
        <p14:creationId xmlns:p14="http://schemas.microsoft.com/office/powerpoint/2010/main" val="2133629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1068174" y="2264956"/>
            <a:ext cx="10223291" cy="4339650"/>
          </a:xfrm>
          <a:prstGeom prst="rect">
            <a:avLst/>
          </a:prstGeom>
        </p:spPr>
        <p:txBody>
          <a:bodyPr wrap="square">
            <a:spAutoFit/>
          </a:bodyPr>
          <a:lstStyle/>
          <a:p>
            <a:r>
              <a:rPr lang="tr-TR" sz="3000" dirty="0" smtClean="0"/>
              <a:t>Her dersin sınavı başladıktan sonra </a:t>
            </a:r>
            <a:r>
              <a:rPr lang="tr-TR" sz="3000" b="1" dirty="0" smtClean="0">
                <a:solidFill>
                  <a:srgbClr val="FFFF00"/>
                </a:solidFill>
              </a:rPr>
              <a:t>ilk 15 dakika içinde gelen öğrencileri sınava alacak</a:t>
            </a:r>
            <a:r>
              <a:rPr lang="tr-TR" sz="3000" dirty="0" smtClean="0"/>
              <a:t>, bu öğrencilere ek süre vermeyecektir. </a:t>
            </a:r>
          </a:p>
          <a:p>
            <a:r>
              <a:rPr lang="tr-TR" sz="3200" dirty="0" smtClean="0"/>
              <a:t>Her ders yazılı sınavının tamamlanmasına </a:t>
            </a:r>
            <a:r>
              <a:rPr lang="tr-TR" sz="3200" b="1" dirty="0" smtClean="0">
                <a:solidFill>
                  <a:srgbClr val="FFFF00"/>
                </a:solidFill>
              </a:rPr>
              <a:t>5 (beş) dakika kala</a:t>
            </a:r>
            <a:r>
              <a:rPr lang="tr-TR" sz="3200" dirty="0" smtClean="0"/>
              <a:t> hiçbir öğrenciyi sınav salonundan çıkarmaz. </a:t>
            </a:r>
            <a:endParaRPr lang="tr-TR" sz="3000" dirty="0" smtClean="0"/>
          </a:p>
          <a:p>
            <a:r>
              <a:rPr lang="tr-TR" sz="3000" dirty="0" smtClean="0"/>
              <a:t>Sınav sırasında, </a:t>
            </a:r>
            <a:r>
              <a:rPr lang="tr-TR" sz="3000" b="1" u="sng" dirty="0" smtClean="0">
                <a:solidFill>
                  <a:srgbClr val="FFFF00"/>
                </a:solidFill>
              </a:rPr>
              <a:t>salon görevlilerini kontrol edecek, gerektiğinde uyaracak</a:t>
            </a:r>
            <a:r>
              <a:rPr lang="tr-TR" sz="3000" dirty="0" smtClean="0"/>
              <a:t>, sınavın sorunsuz yapılmasını sağlayacaktır</a:t>
            </a:r>
            <a:endParaRPr lang="tr-TR" sz="3000" dirty="0"/>
          </a:p>
        </p:txBody>
      </p:sp>
    </p:spTree>
    <p:extLst>
      <p:ext uri="{BB962C8B-B14F-4D97-AF65-F5344CB8AC3E}">
        <p14:creationId xmlns:p14="http://schemas.microsoft.com/office/powerpoint/2010/main" val="230324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1304145" y="2551837"/>
            <a:ext cx="10163330" cy="3323987"/>
          </a:xfrm>
          <a:prstGeom prst="rect">
            <a:avLst/>
          </a:prstGeom>
        </p:spPr>
        <p:txBody>
          <a:bodyPr wrap="square">
            <a:spAutoFit/>
          </a:bodyPr>
          <a:lstStyle/>
          <a:p>
            <a:pPr algn="just"/>
            <a:r>
              <a:rPr lang="tr-TR" sz="3000" dirty="0" smtClean="0"/>
              <a:t>Sınavın bitiminden sonra </a:t>
            </a:r>
            <a:r>
              <a:rPr lang="tr-TR" sz="3000" b="1" dirty="0" smtClean="0">
                <a:solidFill>
                  <a:srgbClr val="FFFF00"/>
                </a:solidFill>
              </a:rPr>
              <a:t>salon başkanları tarafından ağzı kapatılmış hâlde getirilen </a:t>
            </a:r>
            <a:r>
              <a:rPr lang="tr-TR" sz="3000" dirty="0" smtClean="0"/>
              <a:t>ve içinde cevap kâğıtları, varsa sınav esnasında düzenlenen tutanakların bulunduğu sınav güvenlik poşetlerini teslim alacaktır. </a:t>
            </a:r>
          </a:p>
          <a:p>
            <a:pPr algn="just"/>
            <a:r>
              <a:rPr lang="tr-TR" sz="3000" dirty="0" smtClean="0"/>
              <a:t>Sınavla ilgili kurye ve sınav evrak çantası ile ilgili </a:t>
            </a:r>
            <a:r>
              <a:rPr lang="tr-TR" sz="3000" dirty="0" smtClean="0">
                <a:solidFill>
                  <a:srgbClr val="FFFF00"/>
                </a:solidFill>
              </a:rPr>
              <a:t>tutanakları düzenleyip imzalayacaktır</a:t>
            </a:r>
            <a:r>
              <a:rPr lang="tr-TR" sz="3000" dirty="0" smtClean="0"/>
              <a:t>.</a:t>
            </a:r>
            <a:endParaRPr lang="tr-TR" sz="3000" dirty="0"/>
          </a:p>
        </p:txBody>
      </p:sp>
    </p:spTree>
    <p:extLst>
      <p:ext uri="{BB962C8B-B14F-4D97-AF65-F5344CB8AC3E}">
        <p14:creationId xmlns:p14="http://schemas.microsoft.com/office/powerpoint/2010/main" val="65052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594360" y="2136339"/>
            <a:ext cx="11597640" cy="4247317"/>
          </a:xfrm>
          <a:prstGeom prst="rect">
            <a:avLst/>
          </a:prstGeom>
        </p:spPr>
        <p:txBody>
          <a:bodyPr wrap="square">
            <a:spAutoFit/>
          </a:bodyPr>
          <a:lstStyle/>
          <a:p>
            <a:r>
              <a:rPr lang="tr-TR" sz="3000" dirty="0" smtClean="0"/>
              <a:t>Sınav güvenlik poşetlerini, dönüş sınav güvenlik kutularına/çantalarına koyarak güvenlik kilidi ile kilitleyip il/ilçe sınav evrakı nakil koruma görevlisine tutanakla teslim edecek, sınavlarda kullanılan </a:t>
            </a:r>
            <a:r>
              <a:rPr lang="tr-TR" sz="3000" b="1" dirty="0" smtClean="0">
                <a:solidFill>
                  <a:srgbClr val="FFFF00"/>
                </a:solidFill>
              </a:rPr>
              <a:t>soru kitapçıklarını sınavdan sonra sınav güvenlik kutularına/çantalarına koymayacaktır. </a:t>
            </a:r>
          </a:p>
          <a:p>
            <a:endParaRPr lang="tr-TR" sz="3000" dirty="0" smtClean="0"/>
          </a:p>
          <a:p>
            <a:r>
              <a:rPr lang="tr-TR" sz="3000" dirty="0" smtClean="0"/>
              <a:t>Sınavda kullanılan </a:t>
            </a:r>
            <a:r>
              <a:rPr lang="tr-TR" sz="3000" b="1" dirty="0" smtClean="0">
                <a:solidFill>
                  <a:srgbClr val="FFFF00"/>
                </a:solidFill>
              </a:rPr>
              <a:t>soru kitapçıklarını, sınavın ikinci gün oturumu tamamlandıktan sonraki gün </a:t>
            </a:r>
            <a:r>
              <a:rPr lang="tr-TR" sz="3000" dirty="0" smtClean="0"/>
              <a:t>isteyen öğrencilere dağıtacaktır</a:t>
            </a:r>
            <a:endParaRPr lang="tr-TR" sz="3000" dirty="0"/>
          </a:p>
        </p:txBody>
      </p:sp>
    </p:spTree>
    <p:extLst>
      <p:ext uri="{BB962C8B-B14F-4D97-AF65-F5344CB8AC3E}">
        <p14:creationId xmlns:p14="http://schemas.microsoft.com/office/powerpoint/2010/main" val="265803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824459" y="2828836"/>
            <a:ext cx="10940821" cy="2400657"/>
          </a:xfrm>
          <a:prstGeom prst="rect">
            <a:avLst/>
          </a:prstGeom>
        </p:spPr>
        <p:txBody>
          <a:bodyPr wrap="square">
            <a:spAutoFit/>
          </a:bodyPr>
          <a:lstStyle/>
          <a:p>
            <a:r>
              <a:rPr lang="tr-TR" sz="3000" b="1" dirty="0" smtClean="0">
                <a:solidFill>
                  <a:srgbClr val="FFFF00"/>
                </a:solidFill>
              </a:rPr>
              <a:t>Yedek salon </a:t>
            </a:r>
            <a:r>
              <a:rPr lang="tr-TR" sz="3000" dirty="0" smtClean="0"/>
              <a:t>sınav evrakı, yedek salonda sınava girecek aday yoksa </a:t>
            </a:r>
            <a:r>
              <a:rPr lang="tr-TR" sz="3000" b="1" dirty="0" smtClean="0">
                <a:solidFill>
                  <a:srgbClr val="FFFF00"/>
                </a:solidFill>
              </a:rPr>
              <a:t>açılmayacaktır. </a:t>
            </a:r>
          </a:p>
          <a:p>
            <a:endParaRPr lang="tr-TR" sz="3000" dirty="0"/>
          </a:p>
          <a:p>
            <a:r>
              <a:rPr lang="tr-TR" sz="3000" dirty="0" smtClean="0"/>
              <a:t>Yedek sınav evrakı kullanılması hâlinde </a:t>
            </a:r>
            <a:r>
              <a:rPr lang="tr-TR" sz="3000" b="1" dirty="0" smtClean="0">
                <a:solidFill>
                  <a:srgbClr val="FFFF00"/>
                </a:solidFill>
              </a:rPr>
              <a:t>gerekçesi belirtilmek suretiyle belgelendirilecektir</a:t>
            </a:r>
            <a:r>
              <a:rPr lang="tr-TR" sz="3000" dirty="0" smtClean="0"/>
              <a:t>.</a:t>
            </a:r>
            <a:endParaRPr lang="tr-TR" sz="3000" dirty="0"/>
          </a:p>
        </p:txBody>
      </p:sp>
    </p:spTree>
    <p:extLst>
      <p:ext uri="{BB962C8B-B14F-4D97-AF65-F5344CB8AC3E}">
        <p14:creationId xmlns:p14="http://schemas.microsoft.com/office/powerpoint/2010/main" val="3586181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434715" y="2690336"/>
            <a:ext cx="11330565" cy="2862322"/>
          </a:xfrm>
          <a:prstGeom prst="rect">
            <a:avLst/>
          </a:prstGeom>
        </p:spPr>
        <p:txBody>
          <a:bodyPr wrap="square">
            <a:spAutoFit/>
          </a:bodyPr>
          <a:lstStyle/>
          <a:p>
            <a:r>
              <a:rPr lang="tr-TR" sz="3000" dirty="0" smtClean="0"/>
              <a:t>Ortak sınavlara katılamayan ve yedek salonda sınava giren öğrencilerin bilgilerini </a:t>
            </a:r>
            <a:r>
              <a:rPr lang="tr-TR" sz="3000" b="1" dirty="0" smtClean="0">
                <a:solidFill>
                  <a:srgbClr val="FFFF00"/>
                </a:solidFill>
              </a:rPr>
              <a:t>sınav günü bitiminde e-Okul sistemine işleyecektir. </a:t>
            </a:r>
          </a:p>
          <a:p>
            <a:endParaRPr lang="tr-TR" sz="3000" dirty="0"/>
          </a:p>
          <a:p>
            <a:r>
              <a:rPr lang="tr-TR" sz="3000" dirty="0" smtClean="0"/>
              <a:t>Bölge sınav yürütme komisyonunun vereceği diğer görevleri yapacaktır.</a:t>
            </a:r>
            <a:endParaRPr lang="tr-TR" sz="3000" dirty="0"/>
          </a:p>
        </p:txBody>
      </p:sp>
    </p:spTree>
    <p:extLst>
      <p:ext uri="{BB962C8B-B14F-4D97-AF65-F5344CB8AC3E}">
        <p14:creationId xmlns:p14="http://schemas.microsoft.com/office/powerpoint/2010/main" val="358785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6130" y="1863357"/>
            <a:ext cx="11286697" cy="4031873"/>
          </a:xfrm>
          <a:prstGeom prst="rect">
            <a:avLst/>
          </a:prstGeom>
        </p:spPr>
        <p:txBody>
          <a:bodyPr wrap="square">
            <a:spAutoFit/>
          </a:bodyPr>
          <a:lstStyle/>
          <a:p>
            <a:pPr algn="just"/>
            <a:r>
              <a:rPr lang="tr-TR" sz="3200" dirty="0" smtClean="0"/>
              <a:t>       Her ders yazılısı için </a:t>
            </a:r>
            <a:r>
              <a:rPr lang="tr-TR" sz="3200" b="1" dirty="0" smtClean="0">
                <a:solidFill>
                  <a:srgbClr val="FFFF00"/>
                </a:solidFill>
              </a:rPr>
              <a:t>20</a:t>
            </a:r>
            <a:r>
              <a:rPr lang="tr-TR" sz="3200" dirty="0" smtClean="0"/>
              <a:t> soru sorulacak</a:t>
            </a:r>
            <a:r>
              <a:rPr lang="tr-TR" sz="3200" dirty="0" smtClean="0">
                <a:solidFill>
                  <a:srgbClr val="FFFF00"/>
                </a:solidFill>
              </a:rPr>
              <a:t>, </a:t>
            </a:r>
            <a:r>
              <a:rPr lang="tr-TR" sz="3200" b="1" dirty="0" smtClean="0">
                <a:solidFill>
                  <a:srgbClr val="FFFF00"/>
                </a:solidFill>
              </a:rPr>
              <a:t>40</a:t>
            </a:r>
            <a:r>
              <a:rPr lang="tr-TR" sz="3200" dirty="0" smtClean="0">
                <a:solidFill>
                  <a:srgbClr val="FFFF00"/>
                </a:solidFill>
              </a:rPr>
              <a:t> </a:t>
            </a:r>
            <a:r>
              <a:rPr lang="tr-TR" sz="3200" dirty="0" smtClean="0"/>
              <a:t>dakika verilecek olup ders yazılıları arası dinlenme süresi </a:t>
            </a:r>
            <a:r>
              <a:rPr lang="tr-TR" sz="3200" b="1" dirty="0" smtClean="0">
                <a:solidFill>
                  <a:srgbClr val="FFFF00"/>
                </a:solidFill>
              </a:rPr>
              <a:t>30 dakika</a:t>
            </a:r>
            <a:r>
              <a:rPr lang="tr-TR" sz="3200" dirty="0" smtClean="0">
                <a:solidFill>
                  <a:srgbClr val="FFFF00"/>
                </a:solidFill>
              </a:rPr>
              <a:t> </a:t>
            </a:r>
            <a:r>
              <a:rPr lang="tr-TR" sz="3200" dirty="0" smtClean="0"/>
              <a:t>olacaktır. Ancak özel eğitime ihtiyacı olan öğrencilerin alacakları sınav hizmetinden dolayı her bir dersin sınav süresi </a:t>
            </a:r>
            <a:r>
              <a:rPr lang="tr-TR" sz="3200" b="1" dirty="0" smtClean="0">
                <a:solidFill>
                  <a:srgbClr val="FF0000"/>
                </a:solidFill>
              </a:rPr>
              <a:t>55 dakika</a:t>
            </a:r>
            <a:r>
              <a:rPr lang="tr-TR" sz="3200" dirty="0" smtClean="0"/>
              <a:t>, sınavların aynı anda başlaması gerektiğinden özel eğitime ihtiyacı olan öğrencilerin ders yazılıları arası dinlenme süresi 15 dakika olacaktır.</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Tree>
    <p:extLst>
      <p:ext uri="{BB962C8B-B14F-4D97-AF65-F5344CB8AC3E}">
        <p14:creationId xmlns:p14="http://schemas.microsoft.com/office/powerpoint/2010/main" val="179331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794479" y="2136339"/>
            <a:ext cx="11122701" cy="4247317"/>
          </a:xfrm>
          <a:prstGeom prst="rect">
            <a:avLst/>
          </a:prstGeom>
        </p:spPr>
        <p:txBody>
          <a:bodyPr wrap="square">
            <a:spAutoFit/>
          </a:bodyPr>
          <a:lstStyle/>
          <a:p>
            <a:pPr marL="457200" indent="-457200">
              <a:buFont typeface="Arial" panose="020B0604020202020204" pitchFamily="34" charset="0"/>
              <a:buChar char="•"/>
            </a:pPr>
            <a:r>
              <a:rPr lang="tr-TR" sz="3000" b="1" dirty="0" smtClean="0">
                <a:solidFill>
                  <a:srgbClr val="FFFF00"/>
                </a:solidFill>
              </a:rPr>
              <a:t>Yedek gözetmen </a:t>
            </a:r>
            <a:r>
              <a:rPr lang="tr-TR" sz="3000" dirty="0" smtClean="0"/>
              <a:t>olarak kura ile belirlenen öğretmenlerin görevleri şunlardır: </a:t>
            </a:r>
          </a:p>
          <a:p>
            <a:pPr marL="457200" indent="-457200">
              <a:buFont typeface="Arial" panose="020B0604020202020204" pitchFamily="34" charset="0"/>
              <a:buChar char="•"/>
            </a:pPr>
            <a:r>
              <a:rPr lang="tr-TR" sz="3000" dirty="0" smtClean="0"/>
              <a:t>1) Sınav salonunda görevli öğretmenler ile bina sınav komisyonu arasındaki irtibatı sağlar. </a:t>
            </a:r>
          </a:p>
          <a:p>
            <a:pPr marL="457200" indent="-457200">
              <a:buFont typeface="Arial" panose="020B0604020202020204" pitchFamily="34" charset="0"/>
              <a:buChar char="•"/>
            </a:pPr>
            <a:r>
              <a:rPr lang="tr-TR" sz="3000" dirty="0" smtClean="0"/>
              <a:t>2) Tuvalet ihtiyacı olan öğrencilere refakat eder. </a:t>
            </a:r>
          </a:p>
          <a:p>
            <a:pPr marL="457200" indent="-457200">
              <a:buFont typeface="Arial" panose="020B0604020202020204" pitchFamily="34" charset="0"/>
              <a:buChar char="•"/>
            </a:pPr>
            <a:r>
              <a:rPr lang="tr-TR" sz="3000" dirty="0" smtClean="0"/>
              <a:t>3) Sınav görevi bulunmayan personel ile kişilerin bina ve katlarda bulunmamasını sağlar. </a:t>
            </a:r>
          </a:p>
          <a:p>
            <a:pPr marL="457200" indent="-457200">
              <a:buFont typeface="Arial" panose="020B0604020202020204" pitchFamily="34" charset="0"/>
              <a:buChar char="•"/>
            </a:pPr>
            <a:r>
              <a:rPr lang="tr-TR" sz="3000" dirty="0" smtClean="0"/>
              <a:t>4) Her ders sınavı sonrası verilen dinlenme sürelerinde öğrencilere rehberlik eder. </a:t>
            </a:r>
            <a:endParaRPr lang="tr-TR" sz="3000" dirty="0"/>
          </a:p>
        </p:txBody>
      </p:sp>
    </p:spTree>
    <p:extLst>
      <p:ext uri="{BB962C8B-B14F-4D97-AF65-F5344CB8AC3E}">
        <p14:creationId xmlns:p14="http://schemas.microsoft.com/office/powerpoint/2010/main" val="100540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974361" y="2551837"/>
            <a:ext cx="10223291" cy="2862322"/>
          </a:xfrm>
          <a:prstGeom prst="rect">
            <a:avLst/>
          </a:prstGeom>
        </p:spPr>
        <p:txBody>
          <a:bodyPr wrap="square">
            <a:spAutoFit/>
          </a:bodyPr>
          <a:lstStyle/>
          <a:p>
            <a:r>
              <a:rPr lang="tr-TR" sz="3000" dirty="0" smtClean="0"/>
              <a:t>Öğrenciler, ders yazılı sınavı başladıktan sonra </a:t>
            </a:r>
            <a:r>
              <a:rPr lang="tr-TR" sz="3000" b="1" dirty="0" smtClean="0">
                <a:solidFill>
                  <a:srgbClr val="FFFF00"/>
                </a:solidFill>
              </a:rPr>
              <a:t>ilk 20 (yirmi) dakika sınav salonundan çıkmayacak (sağlık durumu nedeni hariç), </a:t>
            </a:r>
            <a:r>
              <a:rPr lang="tr-TR" sz="3000" dirty="0" smtClean="0"/>
              <a:t>bu süre tamamlandıktan sonra talep eden öğrencinin cevap kâğıdını teslim alarak öğrenci yoklama listesini </a:t>
            </a:r>
            <a:r>
              <a:rPr lang="tr-TR" sz="3000" b="1" dirty="0" smtClean="0">
                <a:solidFill>
                  <a:srgbClr val="FFFF00"/>
                </a:solidFill>
              </a:rPr>
              <a:t>silinmez kalem </a:t>
            </a:r>
            <a:r>
              <a:rPr lang="tr-TR" sz="3000" dirty="0" smtClean="0"/>
              <a:t>ile imzalattırır ve sınav salonundan çıkmasına izin verir. </a:t>
            </a:r>
            <a:endParaRPr lang="tr-TR" sz="3000" dirty="0"/>
          </a:p>
        </p:txBody>
      </p:sp>
    </p:spTree>
    <p:extLst>
      <p:ext uri="{BB962C8B-B14F-4D97-AF65-F5344CB8AC3E}">
        <p14:creationId xmlns:p14="http://schemas.microsoft.com/office/powerpoint/2010/main" val="3861061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419725" y="2141660"/>
            <a:ext cx="11345555" cy="4247317"/>
          </a:xfrm>
          <a:prstGeom prst="rect">
            <a:avLst/>
          </a:prstGeom>
        </p:spPr>
        <p:txBody>
          <a:bodyPr wrap="square">
            <a:spAutoFit/>
          </a:bodyPr>
          <a:lstStyle/>
          <a:p>
            <a:r>
              <a:rPr lang="tr-TR" sz="3000" dirty="0" smtClean="0"/>
              <a:t>Her dersin yazılı sınavının ilk 15 (on beş) dakikası tamamlandıktan sonra sınava girmeyen öğrencilerin, </a:t>
            </a:r>
            <a:r>
              <a:rPr lang="tr-TR" sz="3000" b="1" dirty="0" smtClean="0">
                <a:solidFill>
                  <a:srgbClr val="FFFF00"/>
                </a:solidFill>
              </a:rPr>
              <a:t>öğrenci yoklama listesi ve cevap kâğıdındaki </a:t>
            </a:r>
            <a:r>
              <a:rPr lang="tr-TR" sz="3000" dirty="0" smtClean="0"/>
              <a:t>“SINAVA GİRMEDİ” bölümünü </a:t>
            </a:r>
            <a:r>
              <a:rPr lang="tr-TR" sz="3000" b="1" dirty="0" smtClean="0">
                <a:solidFill>
                  <a:srgbClr val="FFFF00"/>
                </a:solidFill>
              </a:rPr>
              <a:t>kurşun kalemle </a:t>
            </a:r>
            <a:r>
              <a:rPr lang="tr-TR" sz="3000" dirty="0" smtClean="0"/>
              <a:t>kodlar. </a:t>
            </a:r>
          </a:p>
          <a:p>
            <a:r>
              <a:rPr lang="tr-TR" sz="3000" dirty="0" smtClean="0"/>
              <a:t>Öğrenciler, cevap kâğıdı üzerindeki kitapçık türü ve cevap bilgileri işaretlemelerini siyah yumuşak uçlu </a:t>
            </a:r>
            <a:r>
              <a:rPr lang="tr-TR" sz="3000" b="1" dirty="0" smtClean="0">
                <a:solidFill>
                  <a:srgbClr val="FFFF00"/>
                </a:solidFill>
              </a:rPr>
              <a:t>kurşun kalemle </a:t>
            </a:r>
            <a:r>
              <a:rPr lang="tr-TR" sz="3000" dirty="0" smtClean="0"/>
              <a:t>yapacaktır. </a:t>
            </a:r>
          </a:p>
          <a:p>
            <a:r>
              <a:rPr lang="tr-TR" sz="3000" dirty="0" smtClean="0"/>
              <a:t>Öğrenciler, cevap kâğıdındaki imza bölümüne imzasını </a:t>
            </a:r>
            <a:r>
              <a:rPr lang="tr-TR" sz="3000" b="1" dirty="0" smtClean="0">
                <a:solidFill>
                  <a:srgbClr val="FFFF00"/>
                </a:solidFill>
              </a:rPr>
              <a:t>silinmeyen bir kalemle </a:t>
            </a:r>
            <a:r>
              <a:rPr lang="tr-TR" sz="3000" dirty="0" smtClean="0"/>
              <a:t>atacaktır. </a:t>
            </a:r>
            <a:endParaRPr lang="tr-TR" sz="3000" dirty="0"/>
          </a:p>
        </p:txBody>
      </p:sp>
    </p:spTree>
    <p:extLst>
      <p:ext uri="{BB962C8B-B14F-4D97-AF65-F5344CB8AC3E}">
        <p14:creationId xmlns:p14="http://schemas.microsoft.com/office/powerpoint/2010/main" val="867182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764498" y="2967335"/>
            <a:ext cx="10358204" cy="1477328"/>
          </a:xfrm>
          <a:prstGeom prst="rect">
            <a:avLst/>
          </a:prstGeom>
        </p:spPr>
        <p:txBody>
          <a:bodyPr wrap="square">
            <a:spAutoFit/>
          </a:bodyPr>
          <a:lstStyle/>
          <a:p>
            <a:r>
              <a:rPr lang="tr-TR" sz="3000" dirty="0" smtClean="0"/>
              <a:t>Öğrenciye ait cevap kâğıdındaki, </a:t>
            </a:r>
            <a:r>
              <a:rPr lang="tr-TR" sz="3000" b="1" dirty="0" smtClean="0">
                <a:solidFill>
                  <a:srgbClr val="FFFF00"/>
                </a:solidFill>
              </a:rPr>
              <a:t>salon başkanı ve gözetmenin kontrol ettiğine dair bölüm</a:t>
            </a:r>
            <a:r>
              <a:rPr lang="tr-TR" sz="3000" dirty="0" smtClean="0"/>
              <a:t>, salon başkanı ve gözetmen tarafından </a:t>
            </a:r>
            <a:r>
              <a:rPr lang="tr-TR" sz="3000" b="1" dirty="0" smtClean="0">
                <a:solidFill>
                  <a:srgbClr val="FFFF00"/>
                </a:solidFill>
              </a:rPr>
              <a:t>silinmez kalem </a:t>
            </a:r>
            <a:r>
              <a:rPr lang="tr-TR" sz="3000" dirty="0" smtClean="0"/>
              <a:t>ile imzalanır. </a:t>
            </a:r>
            <a:endParaRPr lang="tr-TR" sz="3000" dirty="0"/>
          </a:p>
        </p:txBody>
      </p:sp>
    </p:spTree>
    <p:extLst>
      <p:ext uri="{BB962C8B-B14F-4D97-AF65-F5344CB8AC3E}">
        <p14:creationId xmlns:p14="http://schemas.microsoft.com/office/powerpoint/2010/main" val="3569697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824459" y="2690336"/>
            <a:ext cx="10628026" cy="2400657"/>
          </a:xfrm>
          <a:prstGeom prst="rect">
            <a:avLst/>
          </a:prstGeom>
        </p:spPr>
        <p:txBody>
          <a:bodyPr wrap="square">
            <a:spAutoFit/>
          </a:bodyPr>
          <a:lstStyle/>
          <a:p>
            <a:pPr algn="just"/>
            <a:r>
              <a:rPr lang="tr-TR" sz="3000" dirty="0" smtClean="0"/>
              <a:t>Sınav salonunda tutanak düzenlenmiş ise öğrenci yoklama listesi üzerinde </a:t>
            </a:r>
            <a:r>
              <a:rPr lang="tr-TR" sz="3000" b="1" dirty="0" smtClean="0">
                <a:solidFill>
                  <a:srgbClr val="FFFF00"/>
                </a:solidFill>
              </a:rPr>
              <a:t>“Bu salon için tutanak tutulmuştur” </a:t>
            </a:r>
            <a:r>
              <a:rPr lang="tr-TR" sz="3000" dirty="0" smtClean="0"/>
              <a:t>alanı kodlanacaktır. </a:t>
            </a:r>
          </a:p>
          <a:p>
            <a:pPr algn="just"/>
            <a:r>
              <a:rPr lang="tr-TR" sz="3000" dirty="0" smtClean="0"/>
              <a:t>Sınavlarını tamamlayan öğrencilerin sınav evrakı kesinlikle </a:t>
            </a:r>
            <a:r>
              <a:rPr lang="tr-TR" sz="3000" b="1" dirty="0" smtClean="0">
                <a:solidFill>
                  <a:srgbClr val="FFFF00"/>
                </a:solidFill>
              </a:rPr>
              <a:t>öğrenci sırasında </a:t>
            </a:r>
            <a:r>
              <a:rPr lang="tr-TR" sz="3000" dirty="0" smtClean="0"/>
              <a:t>bırakılmayacaktır. </a:t>
            </a:r>
            <a:endParaRPr lang="tr-TR" sz="3000" dirty="0"/>
          </a:p>
        </p:txBody>
      </p:sp>
    </p:spTree>
    <p:extLst>
      <p:ext uri="{BB962C8B-B14F-4D97-AF65-F5344CB8AC3E}">
        <p14:creationId xmlns:p14="http://schemas.microsoft.com/office/powerpoint/2010/main" val="1879762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792480" y="2264956"/>
            <a:ext cx="10972800" cy="3785652"/>
          </a:xfrm>
          <a:prstGeom prst="rect">
            <a:avLst/>
          </a:prstGeom>
        </p:spPr>
        <p:txBody>
          <a:bodyPr wrap="square">
            <a:spAutoFit/>
          </a:bodyPr>
          <a:lstStyle/>
          <a:p>
            <a:r>
              <a:rPr lang="tr-TR" sz="3000" b="1" dirty="0" smtClean="0">
                <a:solidFill>
                  <a:srgbClr val="FFFF00"/>
                </a:solidFill>
              </a:rPr>
              <a:t>Sınav salonunda </a:t>
            </a:r>
          </a:p>
          <a:p>
            <a:r>
              <a:rPr lang="tr-TR" sz="3000" b="1" dirty="0" smtClean="0">
                <a:solidFill>
                  <a:srgbClr val="FFFF00"/>
                </a:solidFill>
              </a:rPr>
              <a:t>cevap kâğıtları, </a:t>
            </a:r>
          </a:p>
          <a:p>
            <a:r>
              <a:rPr lang="tr-TR" sz="3000" b="1" dirty="0" smtClean="0">
                <a:solidFill>
                  <a:srgbClr val="FFFF00"/>
                </a:solidFill>
              </a:rPr>
              <a:t>öğrenci yoklama listesi, </a:t>
            </a:r>
          </a:p>
          <a:p>
            <a:r>
              <a:rPr lang="tr-TR" sz="3000" b="1" dirty="0" smtClean="0">
                <a:solidFill>
                  <a:srgbClr val="FFFF00"/>
                </a:solidFill>
              </a:rPr>
              <a:t>düzenlenen tutanaklar </a:t>
            </a:r>
          </a:p>
          <a:p>
            <a:r>
              <a:rPr lang="tr-TR" sz="3000" b="1" dirty="0" smtClean="0">
                <a:solidFill>
                  <a:srgbClr val="FFFF00"/>
                </a:solidFill>
              </a:rPr>
              <a:t>ve benzeri sınav evrakı</a:t>
            </a:r>
            <a:r>
              <a:rPr lang="tr-TR" sz="3000" dirty="0" smtClean="0"/>
              <a:t>, sınav güvenlik poşetine konulup ağzı kapatıldıktan sonra bina sınav komisyonuna imza karşılığında teslim edilir </a:t>
            </a:r>
            <a:r>
              <a:rPr lang="tr-TR" sz="3000" b="1" dirty="0" smtClean="0">
                <a:solidFill>
                  <a:srgbClr val="FFFF00"/>
                </a:solidFill>
              </a:rPr>
              <a:t>(Soru kitapçıkları sınav güvenlik poşeti içerisine konulmayacaktır). </a:t>
            </a:r>
            <a:endParaRPr lang="tr-TR" sz="3000" b="1" dirty="0">
              <a:solidFill>
                <a:srgbClr val="FFFF00"/>
              </a:solidFill>
            </a:endParaRPr>
          </a:p>
        </p:txBody>
      </p:sp>
    </p:spTree>
    <p:extLst>
      <p:ext uri="{BB962C8B-B14F-4D97-AF65-F5344CB8AC3E}">
        <p14:creationId xmlns:p14="http://schemas.microsoft.com/office/powerpoint/2010/main" val="3102688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2" name="Dikdörtgen 1"/>
          <p:cNvSpPr/>
          <p:nvPr/>
        </p:nvSpPr>
        <p:spPr>
          <a:xfrm>
            <a:off x="1019331" y="2828836"/>
            <a:ext cx="10388183" cy="1938992"/>
          </a:xfrm>
          <a:prstGeom prst="rect">
            <a:avLst/>
          </a:prstGeom>
        </p:spPr>
        <p:txBody>
          <a:bodyPr wrap="square">
            <a:spAutoFit/>
          </a:bodyPr>
          <a:lstStyle/>
          <a:p>
            <a:pPr algn="just"/>
            <a:r>
              <a:rPr lang="tr-TR" sz="3000" dirty="0" smtClean="0"/>
              <a:t>Sınav salonunda unutulan ve/veya sınav güvenlik kutusuna/çantasına </a:t>
            </a:r>
            <a:r>
              <a:rPr lang="tr-TR" sz="3000" b="1" dirty="0" smtClean="0">
                <a:solidFill>
                  <a:srgbClr val="FFFF00"/>
                </a:solidFill>
              </a:rPr>
              <a:t>konulmayan cevap kâğıtları </a:t>
            </a:r>
            <a:r>
              <a:rPr lang="tr-TR" sz="3000" dirty="0" smtClean="0"/>
              <a:t>Bakanlık tarafından işleme alınmayacağından yasal </a:t>
            </a:r>
            <a:r>
              <a:rPr lang="tr-TR" sz="3000" b="1" dirty="0" smtClean="0">
                <a:solidFill>
                  <a:srgbClr val="FFFF00"/>
                </a:solidFill>
              </a:rPr>
              <a:t>sorumluluk salon görevlilerine </a:t>
            </a:r>
            <a:r>
              <a:rPr lang="tr-TR" sz="3000" dirty="0" smtClean="0"/>
              <a:t>ait olacaktır. </a:t>
            </a:r>
            <a:endParaRPr lang="tr-TR" sz="3000" dirty="0"/>
          </a:p>
        </p:txBody>
      </p:sp>
    </p:spTree>
    <p:extLst>
      <p:ext uri="{BB962C8B-B14F-4D97-AF65-F5344CB8AC3E}">
        <p14:creationId xmlns:p14="http://schemas.microsoft.com/office/powerpoint/2010/main" val="4082009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594360" y="2136339"/>
            <a:ext cx="11170920" cy="3785652"/>
          </a:xfrm>
          <a:prstGeom prst="rect">
            <a:avLst/>
          </a:prstGeom>
        </p:spPr>
        <p:txBody>
          <a:bodyPr wrap="square">
            <a:spAutoFit/>
          </a:bodyPr>
          <a:lstStyle/>
          <a:p>
            <a:r>
              <a:rPr lang="tr-TR" sz="2400" dirty="0" smtClean="0"/>
              <a:t>Ayrıca, salon görevlileri; </a:t>
            </a:r>
          </a:p>
          <a:p>
            <a:r>
              <a:rPr lang="tr-TR" sz="2400" dirty="0" smtClean="0"/>
              <a:t> Salonda soru kitapçığı, gazete, kitap vb. dokümanı okumaz. </a:t>
            </a:r>
          </a:p>
          <a:p>
            <a:r>
              <a:rPr lang="tr-TR" sz="2400" dirty="0" smtClean="0"/>
              <a:t> Yüksek sesle konuşmaz. </a:t>
            </a:r>
            <a:endParaRPr lang="tr-TR" sz="2400" dirty="0"/>
          </a:p>
          <a:p>
            <a:r>
              <a:rPr lang="tr-TR" sz="2400" dirty="0" smtClean="0"/>
              <a:t> Gürültü çıkaran ayakkabılarla sınav salonuna gelmez. </a:t>
            </a:r>
          </a:p>
          <a:p>
            <a:r>
              <a:rPr lang="tr-TR" sz="2400" dirty="0" smtClean="0"/>
              <a:t> Sınav süresince sına salonunu terk etmez. </a:t>
            </a:r>
          </a:p>
          <a:p>
            <a:r>
              <a:rPr lang="tr-TR" sz="2400" dirty="0" smtClean="0"/>
              <a:t> Çay, kahve vb. içmez. </a:t>
            </a:r>
          </a:p>
          <a:p>
            <a:r>
              <a:rPr lang="tr-TR" sz="2400" dirty="0" smtClean="0"/>
              <a:t> Öğrencinin başında uzun süre beklemez. </a:t>
            </a:r>
          </a:p>
          <a:p>
            <a:r>
              <a:rPr lang="tr-TR" sz="2400" dirty="0" smtClean="0"/>
              <a:t> Öğrencilerle sınav başladıktan sonra ve sınav süresince konuşmaz. Sorular hakkında yorum yapmaz. </a:t>
            </a:r>
          </a:p>
          <a:p>
            <a:r>
              <a:rPr lang="tr-TR" sz="2400" dirty="0" smtClean="0"/>
              <a:t> Öğrencilere ait sınav evrakını dikkat çekici bir şekilde incelemez.</a:t>
            </a:r>
            <a:endParaRPr lang="tr-TR" sz="2400" dirty="0"/>
          </a:p>
        </p:txBody>
      </p:sp>
    </p:spTree>
    <p:extLst>
      <p:ext uri="{BB962C8B-B14F-4D97-AF65-F5344CB8AC3E}">
        <p14:creationId xmlns:p14="http://schemas.microsoft.com/office/powerpoint/2010/main" val="2548618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419725" y="2264956"/>
            <a:ext cx="11952157" cy="4708981"/>
          </a:xfrm>
          <a:prstGeom prst="rect">
            <a:avLst/>
          </a:prstGeom>
        </p:spPr>
        <p:txBody>
          <a:bodyPr wrap="square">
            <a:spAutoFit/>
          </a:bodyPr>
          <a:lstStyle/>
          <a:p>
            <a:r>
              <a:rPr lang="tr-TR" sz="3000" dirty="0" smtClean="0"/>
              <a:t>Salon Görevlilerinin; </a:t>
            </a:r>
          </a:p>
          <a:p>
            <a:endParaRPr lang="tr-TR" sz="3000" dirty="0" smtClean="0"/>
          </a:p>
          <a:p>
            <a:r>
              <a:rPr lang="tr-TR" sz="3000" dirty="0" smtClean="0"/>
              <a:t>1) Sınav Başlamadan Önce Yapacakları İşlemler </a:t>
            </a:r>
          </a:p>
          <a:p>
            <a:r>
              <a:rPr lang="tr-TR" sz="3000" dirty="0" smtClean="0"/>
              <a:t>2) Sınav Esnasında Yapacakları İşlemler </a:t>
            </a:r>
          </a:p>
          <a:p>
            <a:r>
              <a:rPr lang="tr-TR" sz="3000" dirty="0" smtClean="0"/>
              <a:t>3) Sınav Bitiminde Yapacakları İşlemler </a:t>
            </a:r>
          </a:p>
          <a:p>
            <a:endParaRPr lang="tr-TR" sz="3000" dirty="0"/>
          </a:p>
          <a:p>
            <a:pPr algn="ctr"/>
            <a:r>
              <a:rPr lang="tr-TR" sz="3000" b="1" dirty="0" smtClean="0">
                <a:solidFill>
                  <a:srgbClr val="FFFF00"/>
                </a:solidFill>
              </a:rPr>
              <a:t>Öğretmenlerle yapılan toplantıda mutlaka okunacak, </a:t>
            </a:r>
          </a:p>
          <a:p>
            <a:pPr algn="ctr"/>
            <a:r>
              <a:rPr lang="tr-TR" sz="3000" b="1" dirty="0" smtClean="0">
                <a:solidFill>
                  <a:srgbClr val="FFFF00"/>
                </a:solidFill>
              </a:rPr>
              <a:t>bir nüshaları salon başkanlarına verilecek.</a:t>
            </a:r>
          </a:p>
          <a:p>
            <a:endParaRPr lang="tr-TR" sz="3000" dirty="0"/>
          </a:p>
          <a:p>
            <a:endParaRPr lang="tr-TR" sz="3000" dirty="0" smtClean="0"/>
          </a:p>
        </p:txBody>
      </p:sp>
    </p:spTree>
    <p:extLst>
      <p:ext uri="{BB962C8B-B14F-4D97-AF65-F5344CB8AC3E}">
        <p14:creationId xmlns:p14="http://schemas.microsoft.com/office/powerpoint/2010/main" val="4100323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pic>
        <p:nvPicPr>
          <p:cNvPr id="2" name="Resim 1"/>
          <p:cNvPicPr>
            <a:picLocks noChangeAspect="1"/>
          </p:cNvPicPr>
          <p:nvPr/>
        </p:nvPicPr>
        <p:blipFill rotWithShape="1">
          <a:blip r:embed="rId3"/>
          <a:srcRect l="25499" t="12756" r="27035" b="14293"/>
          <a:stretch/>
        </p:blipFill>
        <p:spPr>
          <a:xfrm>
            <a:off x="239843" y="136479"/>
            <a:ext cx="11617377" cy="6721521"/>
          </a:xfrm>
          <a:prstGeom prst="rect">
            <a:avLst/>
          </a:prstGeom>
        </p:spPr>
      </p:pic>
    </p:spTree>
    <p:extLst>
      <p:ext uri="{BB962C8B-B14F-4D97-AF65-F5344CB8AC3E}">
        <p14:creationId xmlns:p14="http://schemas.microsoft.com/office/powerpoint/2010/main" val="286592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2" name="Dikdörtgen 1"/>
          <p:cNvSpPr/>
          <p:nvPr/>
        </p:nvSpPr>
        <p:spPr>
          <a:xfrm>
            <a:off x="640080" y="2551837"/>
            <a:ext cx="11094720" cy="2862322"/>
          </a:xfrm>
          <a:prstGeom prst="rect">
            <a:avLst/>
          </a:prstGeom>
        </p:spPr>
        <p:txBody>
          <a:bodyPr wrap="square">
            <a:spAutoFit/>
          </a:bodyPr>
          <a:lstStyle/>
          <a:p>
            <a:r>
              <a:rPr lang="tr-TR" sz="3000" dirty="0" smtClean="0"/>
              <a:t>Ortak Sınavlarda </a:t>
            </a:r>
            <a:r>
              <a:rPr lang="tr-TR" sz="3000" b="1" dirty="0" smtClean="0">
                <a:solidFill>
                  <a:srgbClr val="FFFF00"/>
                </a:solidFill>
              </a:rPr>
              <a:t>A, B, C ve D kitapçığı </a:t>
            </a:r>
            <a:r>
              <a:rPr lang="tr-TR" sz="3000" dirty="0" smtClean="0"/>
              <a:t>olmak üzere dört çeşit kitapçık verilecektir. </a:t>
            </a:r>
          </a:p>
          <a:p>
            <a:r>
              <a:rPr lang="tr-TR" sz="3000" dirty="0" smtClean="0"/>
              <a:t>Ortak Sınavların gerçekleştirileceği her bir dersin sınavı yurt içi ve yurt dışı sınav merkezlerinde, </a:t>
            </a:r>
            <a:r>
              <a:rPr lang="tr-TR" sz="3000" b="1" dirty="0" smtClean="0">
                <a:solidFill>
                  <a:srgbClr val="FFFF00"/>
                </a:solidFill>
              </a:rPr>
              <a:t>Türkiye saati ile saat 09.00, 10.10 ve 11.20'de </a:t>
            </a:r>
            <a:r>
              <a:rPr lang="tr-TR" sz="3000" dirty="0" smtClean="0"/>
              <a:t>aynı anda başlayacak ve tamamlanacaktır.</a:t>
            </a:r>
            <a:endParaRPr lang="tr-TR" sz="3000" dirty="0"/>
          </a:p>
        </p:txBody>
      </p:sp>
    </p:spTree>
    <p:extLst>
      <p:ext uri="{BB962C8B-B14F-4D97-AF65-F5344CB8AC3E}">
        <p14:creationId xmlns:p14="http://schemas.microsoft.com/office/powerpoint/2010/main" val="3902831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pic>
        <p:nvPicPr>
          <p:cNvPr id="4" name="Resim 3"/>
          <p:cNvPicPr>
            <a:picLocks noChangeAspect="1"/>
          </p:cNvPicPr>
          <p:nvPr/>
        </p:nvPicPr>
        <p:blipFill rotWithShape="1">
          <a:blip r:embed="rId3"/>
          <a:srcRect l="24462" t="19108" r="25191" b="22080"/>
          <a:stretch/>
        </p:blipFill>
        <p:spPr>
          <a:xfrm>
            <a:off x="2039103" y="1244182"/>
            <a:ext cx="8264959" cy="5428017"/>
          </a:xfrm>
          <a:prstGeom prst="rect">
            <a:avLst/>
          </a:prstGeom>
        </p:spPr>
      </p:pic>
    </p:spTree>
    <p:extLst>
      <p:ext uri="{BB962C8B-B14F-4D97-AF65-F5344CB8AC3E}">
        <p14:creationId xmlns:p14="http://schemas.microsoft.com/office/powerpoint/2010/main" val="3202148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pic>
        <p:nvPicPr>
          <p:cNvPr id="2" name="Resim 1"/>
          <p:cNvPicPr>
            <a:picLocks noChangeAspect="1"/>
          </p:cNvPicPr>
          <p:nvPr/>
        </p:nvPicPr>
        <p:blipFill rotWithShape="1">
          <a:blip r:embed="rId3"/>
          <a:srcRect l="25268" t="25666" r="26574" b="12039"/>
          <a:stretch/>
        </p:blipFill>
        <p:spPr>
          <a:xfrm>
            <a:off x="1708879" y="1274165"/>
            <a:ext cx="9233941" cy="5367840"/>
          </a:xfrm>
          <a:prstGeom prst="rect">
            <a:avLst/>
          </a:prstGeom>
        </p:spPr>
      </p:pic>
    </p:spTree>
    <p:extLst>
      <p:ext uri="{BB962C8B-B14F-4D97-AF65-F5344CB8AC3E}">
        <p14:creationId xmlns:p14="http://schemas.microsoft.com/office/powerpoint/2010/main" val="283115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2" name="Dikdörtgen 1"/>
          <p:cNvSpPr/>
          <p:nvPr/>
        </p:nvSpPr>
        <p:spPr>
          <a:xfrm>
            <a:off x="198120" y="2136339"/>
            <a:ext cx="11551920" cy="3785652"/>
          </a:xfrm>
          <a:prstGeom prst="rect">
            <a:avLst/>
          </a:prstGeom>
        </p:spPr>
        <p:txBody>
          <a:bodyPr wrap="square">
            <a:spAutoFit/>
          </a:bodyPr>
          <a:lstStyle/>
          <a:p>
            <a:r>
              <a:rPr lang="tr-TR" sz="3000" dirty="0" smtClean="0"/>
              <a:t>Ortak Sınavların yapılacağı derslere ait sınav evrakı ayrı ayrı poşetlenmiş olup poşetlerin üzerinde yer alan etiketle ait olduğu ders belirlenmiştir. Her bir ders yazılısı poşetinin içerisinde de sınav yapılacak sınıf sayısı kadar alt poşet bulunmaktadır. </a:t>
            </a:r>
            <a:r>
              <a:rPr lang="tr-TR" sz="3000" b="1" dirty="0" smtClean="0">
                <a:solidFill>
                  <a:srgbClr val="FFFF00"/>
                </a:solidFill>
              </a:rPr>
              <a:t>Her sınav için o derse ait sınav evrakı poşeti süresi içerisinde açılıp kapatılacaktır. Farklı ders yazılısına ait sınav evrakının bulunduğu poşetler kendi oturumu haricinde kesinlikle açılmayacaktır. </a:t>
            </a:r>
            <a:endParaRPr lang="tr-TR" sz="3000" b="1" dirty="0">
              <a:solidFill>
                <a:srgbClr val="FFFF00"/>
              </a:solidFill>
            </a:endParaRPr>
          </a:p>
        </p:txBody>
      </p:sp>
    </p:spTree>
    <p:extLst>
      <p:ext uri="{BB962C8B-B14F-4D97-AF65-F5344CB8AC3E}">
        <p14:creationId xmlns:p14="http://schemas.microsoft.com/office/powerpoint/2010/main" val="20916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pic>
        <p:nvPicPr>
          <p:cNvPr id="2" name="Resim 1"/>
          <p:cNvPicPr>
            <a:picLocks noChangeAspect="1"/>
          </p:cNvPicPr>
          <p:nvPr/>
        </p:nvPicPr>
        <p:blipFill rotWithShape="1">
          <a:blip r:embed="rId3"/>
          <a:srcRect l="26457" t="25000" r="28214" b="15833"/>
          <a:stretch/>
        </p:blipFill>
        <p:spPr>
          <a:xfrm>
            <a:off x="1356359" y="1600199"/>
            <a:ext cx="8947703" cy="5055111"/>
          </a:xfrm>
          <a:prstGeom prst="rect">
            <a:avLst/>
          </a:prstGeom>
        </p:spPr>
      </p:pic>
    </p:spTree>
    <p:extLst>
      <p:ext uri="{BB962C8B-B14F-4D97-AF65-F5344CB8AC3E}">
        <p14:creationId xmlns:p14="http://schemas.microsoft.com/office/powerpoint/2010/main" val="381891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2" name="Dikdörtgen 1"/>
          <p:cNvSpPr/>
          <p:nvPr/>
        </p:nvSpPr>
        <p:spPr>
          <a:xfrm>
            <a:off x="960119" y="2127796"/>
            <a:ext cx="10792169" cy="3785652"/>
          </a:xfrm>
          <a:prstGeom prst="rect">
            <a:avLst/>
          </a:prstGeom>
        </p:spPr>
        <p:txBody>
          <a:bodyPr wrap="square">
            <a:spAutoFit/>
          </a:bodyPr>
          <a:lstStyle/>
          <a:p>
            <a:r>
              <a:rPr lang="tr-TR" sz="3000" dirty="0" smtClean="0"/>
              <a:t>Nakil oldukları okulda sınava girmek istemeyen öğrenciler, nakil olmadan önce öğrenim gördükleri okullarda </a:t>
            </a:r>
            <a:r>
              <a:rPr lang="tr-TR" sz="3000" b="1" dirty="0" smtClean="0">
                <a:solidFill>
                  <a:srgbClr val="FFFF00"/>
                </a:solidFill>
              </a:rPr>
              <a:t>(e-okul sisteminde ilan edilen sınav yerlerinde) </a:t>
            </a:r>
            <a:r>
              <a:rPr lang="tr-TR" sz="3000" dirty="0" smtClean="0"/>
              <a:t>sınava girebileceklerdir.</a:t>
            </a:r>
          </a:p>
          <a:p>
            <a:r>
              <a:rPr lang="tr-TR" sz="3000" dirty="0" smtClean="0"/>
              <a:t>Ortak sınavlarda salonlara (sınıf) öğrenci yerleştirmeleri </a:t>
            </a:r>
            <a:r>
              <a:rPr lang="tr-TR" sz="3000" b="1" dirty="0" smtClean="0">
                <a:solidFill>
                  <a:srgbClr val="FFFF00"/>
                </a:solidFill>
              </a:rPr>
              <a:t>20 kişi </a:t>
            </a:r>
            <a:r>
              <a:rPr lang="tr-TR" sz="3000" dirty="0" smtClean="0"/>
              <a:t>üzerinden yapılmaktadır. Ancak, bazı durumlarda özel hizmet ihtiyacı olmadığı hâlde 1(bir) öğrencinin son salona tek olarak yerleştirilmesi mümkün olmaktadır.</a:t>
            </a:r>
            <a:endParaRPr lang="tr-TR" sz="3000" dirty="0"/>
          </a:p>
        </p:txBody>
      </p:sp>
    </p:spTree>
    <p:extLst>
      <p:ext uri="{BB962C8B-B14F-4D97-AF65-F5344CB8AC3E}">
        <p14:creationId xmlns:p14="http://schemas.microsoft.com/office/powerpoint/2010/main" val="2741618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t>BİNA SINAV KOMİSYONU İLE SALON GÖREVLİLERİNİN DİKKAT ETMELERİ GEREKEN HUSUSLAR</a:t>
            </a:r>
            <a:endParaRPr lang="tr-TR" sz="2000" b="1" u="sng" dirty="0"/>
          </a:p>
        </p:txBody>
      </p:sp>
      <p:sp>
        <p:nvSpPr>
          <p:cNvPr id="4" name="Dikdörtgen 3"/>
          <p:cNvSpPr/>
          <p:nvPr/>
        </p:nvSpPr>
        <p:spPr>
          <a:xfrm>
            <a:off x="807720" y="2264956"/>
            <a:ext cx="11064240" cy="3323987"/>
          </a:xfrm>
          <a:prstGeom prst="rect">
            <a:avLst/>
          </a:prstGeom>
        </p:spPr>
        <p:txBody>
          <a:bodyPr wrap="square">
            <a:spAutoFit/>
          </a:bodyPr>
          <a:lstStyle/>
          <a:p>
            <a:r>
              <a:rPr lang="tr-TR" sz="3000" dirty="0" smtClean="0"/>
              <a:t>Sınava girecek öğrencilerin öğrenci yoklama listelerini e-okul sisteminden alarak, sınavdan </a:t>
            </a:r>
            <a:r>
              <a:rPr lang="tr-TR" sz="3000" b="1" dirty="0" smtClean="0">
                <a:solidFill>
                  <a:srgbClr val="FFFF00"/>
                </a:solidFill>
              </a:rPr>
              <a:t>en az 2 (iki) gün önce </a:t>
            </a:r>
            <a:r>
              <a:rPr lang="tr-TR" sz="3000" dirty="0" smtClean="0"/>
              <a:t>öğrencilerin görebilecekleri uygun bir yerde ilan eder.</a:t>
            </a:r>
          </a:p>
          <a:p>
            <a:endParaRPr lang="tr-TR" sz="3000" dirty="0" smtClean="0"/>
          </a:p>
          <a:p>
            <a:r>
              <a:rPr lang="tr-TR" sz="3000" dirty="0" smtClean="0"/>
              <a:t>Görevlendirilen personele sınavla ilgili görevlerini, görevin başlama saatinde </a:t>
            </a:r>
            <a:r>
              <a:rPr lang="tr-TR" sz="3000" b="1" dirty="0" smtClean="0">
                <a:solidFill>
                  <a:srgbClr val="FFFF00"/>
                </a:solidFill>
              </a:rPr>
              <a:t>(sınav başlama saatinden en az 1 saat önce</a:t>
            </a:r>
            <a:r>
              <a:rPr lang="tr-TR" sz="3000" dirty="0" smtClean="0"/>
              <a:t>) imza karşılığı duyurur.</a:t>
            </a:r>
            <a:endParaRPr lang="tr-TR" sz="3000" dirty="0"/>
          </a:p>
        </p:txBody>
      </p:sp>
    </p:spTree>
    <p:extLst>
      <p:ext uri="{BB962C8B-B14F-4D97-AF65-F5344CB8AC3E}">
        <p14:creationId xmlns:p14="http://schemas.microsoft.com/office/powerpoint/2010/main" val="211315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7" name="Dikdörtgen 6"/>
          <p:cNvSpPr/>
          <p:nvPr/>
        </p:nvSpPr>
        <p:spPr>
          <a:xfrm>
            <a:off x="594360" y="1997839"/>
            <a:ext cx="11170920" cy="4708981"/>
          </a:xfrm>
          <a:prstGeom prst="rect">
            <a:avLst/>
          </a:prstGeom>
        </p:spPr>
        <p:txBody>
          <a:bodyPr wrap="square">
            <a:spAutoFit/>
          </a:bodyPr>
          <a:lstStyle/>
          <a:p>
            <a:pPr algn="just"/>
            <a:r>
              <a:rPr lang="tr-TR" sz="3000" dirty="0" smtClean="0"/>
              <a:t>Salon görevlileri ile sınav başlama saatinden </a:t>
            </a:r>
            <a:r>
              <a:rPr lang="tr-TR" sz="3000" b="1" dirty="0" smtClean="0">
                <a:solidFill>
                  <a:srgbClr val="FFFF00"/>
                </a:solidFill>
              </a:rPr>
              <a:t>en az 1 (bir) saat önce</a:t>
            </a:r>
            <a:r>
              <a:rPr lang="tr-TR" sz="3000" dirty="0" smtClean="0"/>
              <a:t> </a:t>
            </a:r>
            <a:r>
              <a:rPr lang="tr-TR" sz="3000" b="1" dirty="0" smtClean="0">
                <a:solidFill>
                  <a:srgbClr val="FFFF00"/>
                </a:solidFill>
              </a:rPr>
              <a:t>(08:00) </a:t>
            </a:r>
            <a:r>
              <a:rPr lang="tr-TR" sz="3000" dirty="0" smtClean="0"/>
              <a:t>toplantı yaparak </a:t>
            </a:r>
            <a:r>
              <a:rPr lang="tr-TR" sz="3000" b="1" dirty="0" smtClean="0">
                <a:solidFill>
                  <a:srgbClr val="FFFF00"/>
                </a:solidFill>
              </a:rPr>
              <a:t>kura ile salon başkanı, gözetmen ve yedek gözetmen</a:t>
            </a:r>
            <a:r>
              <a:rPr lang="tr-TR" sz="3000" dirty="0" smtClean="0"/>
              <a:t> (*) belirler, görev ve sorumluluklarını açıklar. </a:t>
            </a:r>
          </a:p>
          <a:p>
            <a:pPr algn="just"/>
            <a:r>
              <a:rPr lang="tr-TR" sz="3000" dirty="0" smtClean="0"/>
              <a:t>Toplantıya katılmayan salon görevlisinin yerine yedek gözetmenlerden görevlendirme yapar. </a:t>
            </a:r>
            <a:r>
              <a:rPr lang="tr-TR" sz="3000" dirty="0" smtClean="0">
                <a:solidFill>
                  <a:srgbClr val="FFFF00"/>
                </a:solidFill>
              </a:rPr>
              <a:t>Toplantıya katılmayan, görevine geç gelen ve cep telefonu ile sınav salonuna girmekte ısrar eden personele (yedek dâhil) görev vermez.</a:t>
            </a:r>
            <a:r>
              <a:rPr lang="tr-TR" sz="3000" dirty="0" smtClean="0"/>
              <a:t> Bu personeli tutanakla belirleyerek bölge sınav yürütme komisyonuna bildirir.</a:t>
            </a:r>
            <a:endParaRPr lang="tr-TR" sz="3000" dirty="0"/>
          </a:p>
        </p:txBody>
      </p:sp>
    </p:spTree>
    <p:extLst>
      <p:ext uri="{BB962C8B-B14F-4D97-AF65-F5344CB8AC3E}">
        <p14:creationId xmlns:p14="http://schemas.microsoft.com/office/powerpoint/2010/main" val="237165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9889" t="3908" r="15920" b="2899"/>
          <a:stretch/>
        </p:blipFill>
        <p:spPr>
          <a:xfrm>
            <a:off x="9179751" y="136479"/>
            <a:ext cx="1124311" cy="998423"/>
          </a:xfrm>
          <a:prstGeom prst="rect">
            <a:avLst/>
          </a:prstGeom>
        </p:spPr>
      </p:pic>
      <p:sp>
        <p:nvSpPr>
          <p:cNvPr id="6" name="Dikdörtgen 5"/>
          <p:cNvSpPr/>
          <p:nvPr/>
        </p:nvSpPr>
        <p:spPr>
          <a:xfrm>
            <a:off x="4872251" y="136479"/>
            <a:ext cx="3998793" cy="322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Ulaş İlçe Milli Eğitim</a:t>
            </a:r>
            <a:endParaRPr lang="tr-TR" dirty="0"/>
          </a:p>
        </p:txBody>
      </p:sp>
      <p:sp>
        <p:nvSpPr>
          <p:cNvPr id="3" name="Dikdörtgen 2"/>
          <p:cNvSpPr/>
          <p:nvPr/>
        </p:nvSpPr>
        <p:spPr>
          <a:xfrm>
            <a:off x="594360" y="1499874"/>
            <a:ext cx="11170920" cy="400110"/>
          </a:xfrm>
          <a:prstGeom prst="rect">
            <a:avLst/>
          </a:prstGeom>
        </p:spPr>
        <p:txBody>
          <a:bodyPr wrap="square">
            <a:spAutoFit/>
          </a:bodyPr>
          <a:lstStyle/>
          <a:p>
            <a:r>
              <a:rPr lang="tr-TR" sz="2000" b="1" u="sng" dirty="0" smtClean="0">
                <a:solidFill>
                  <a:srgbClr val="00B0F0"/>
                </a:solidFill>
              </a:rPr>
              <a:t>BİNA SINAV KOMİSYONU İLE SALON GÖREVLİLERİNİN DİKKAT ETMELERİ GEREKEN HUSUSLAR</a:t>
            </a:r>
            <a:endParaRPr lang="tr-TR" sz="2000" b="1" u="sng" dirty="0">
              <a:solidFill>
                <a:srgbClr val="00B0F0"/>
              </a:solidFill>
            </a:endParaRPr>
          </a:p>
        </p:txBody>
      </p:sp>
      <p:sp>
        <p:nvSpPr>
          <p:cNvPr id="2" name="Dikdörtgen 1"/>
          <p:cNvSpPr/>
          <p:nvPr/>
        </p:nvSpPr>
        <p:spPr>
          <a:xfrm>
            <a:off x="594360" y="2551837"/>
            <a:ext cx="11049000" cy="2400657"/>
          </a:xfrm>
          <a:prstGeom prst="rect">
            <a:avLst/>
          </a:prstGeom>
        </p:spPr>
        <p:txBody>
          <a:bodyPr wrap="square">
            <a:spAutoFit/>
          </a:bodyPr>
          <a:lstStyle/>
          <a:p>
            <a:r>
              <a:rPr lang="tr-TR" sz="3000" dirty="0" smtClean="0"/>
              <a:t>Sınav günü, sınav güvenlik kutularını/çantalarını il/ilçe içi sınav evrakı nakil koruma görevlisinden </a:t>
            </a:r>
            <a:r>
              <a:rPr lang="tr-TR" sz="3000" b="1" dirty="0" smtClean="0">
                <a:solidFill>
                  <a:srgbClr val="FFFF00"/>
                </a:solidFill>
              </a:rPr>
              <a:t>tutanakla</a:t>
            </a:r>
            <a:r>
              <a:rPr lang="tr-TR" sz="3000" dirty="0" smtClean="0"/>
              <a:t> teslim alır; sınav güvenlik kutuları/çantaları içindeki sınav güvenlik poşetlerini sayarak kontrol eder, sorun varsa bölge sınav yürütme komisyonunun talimatına göre işlem yapar. </a:t>
            </a:r>
            <a:endParaRPr lang="tr-TR" sz="3000" dirty="0"/>
          </a:p>
        </p:txBody>
      </p:sp>
    </p:spTree>
    <p:extLst>
      <p:ext uri="{BB962C8B-B14F-4D97-AF65-F5344CB8AC3E}">
        <p14:creationId xmlns:p14="http://schemas.microsoft.com/office/powerpoint/2010/main" val="3054176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143</TotalTime>
  <Words>1562</Words>
  <Application>Microsoft Office PowerPoint</Application>
  <PresentationFormat>Geniş ekran</PresentationFormat>
  <Paragraphs>131</Paragraphs>
  <Slides>31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Century Gothic</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BÜLENT ÇEZİK</dc:creator>
  <cp:lastModifiedBy>BÜLENT ÇEZİK</cp:lastModifiedBy>
  <cp:revision>19</cp:revision>
  <dcterms:created xsi:type="dcterms:W3CDTF">2016-11-22T06:18:16Z</dcterms:created>
  <dcterms:modified xsi:type="dcterms:W3CDTF">2016-11-22T08:42:00Z</dcterms:modified>
</cp:coreProperties>
</file>