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21.12.2015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3" y="908720"/>
            <a:ext cx="8289055"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44624"/>
            <a:ext cx="1609725" cy="150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1300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b="1" dirty="0" smtClean="0">
                <a:solidFill>
                  <a:srgbClr val="FF0000"/>
                </a:solidFill>
              </a:rPr>
              <a:t>     DYK, KAYIT-NAKİL İŞLEMİ</a:t>
            </a:r>
            <a:endParaRPr lang="tr-TR" b="1" dirty="0">
              <a:solidFill>
                <a:srgbClr val="FF0000"/>
              </a:solidFill>
            </a:endParaRPr>
          </a:p>
        </p:txBody>
      </p:sp>
      <p:sp>
        <p:nvSpPr>
          <p:cNvPr id="3" name="İçerik Yer Tutucusu 2"/>
          <p:cNvSpPr>
            <a:spLocks noGrp="1"/>
          </p:cNvSpPr>
          <p:nvPr>
            <p:ph idx="1"/>
          </p:nvPr>
        </p:nvSpPr>
        <p:spPr>
          <a:xfrm>
            <a:off x="323528" y="1772816"/>
            <a:ext cx="8568952" cy="4392488"/>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tr-TR" dirty="0" err="1"/>
              <a:t>DYK’lara</a:t>
            </a:r>
            <a:r>
              <a:rPr lang="tr-TR" dirty="0"/>
              <a:t> kursun süresinin </a:t>
            </a:r>
            <a:r>
              <a:rPr lang="tr-TR" b="1" dirty="0">
                <a:solidFill>
                  <a:srgbClr val="FF0000"/>
                </a:solidFill>
              </a:rPr>
              <a:t>1/10</a:t>
            </a:r>
            <a:r>
              <a:rPr lang="tr-TR" dirty="0"/>
              <a:t>’unu geçtikten sonra öğrenci/kursiyer kaydı yapılmaz. </a:t>
            </a:r>
            <a:endParaRPr lang="tr-TR" dirty="0" smtClean="0"/>
          </a:p>
          <a:p>
            <a:r>
              <a:rPr lang="tr-TR" dirty="0" smtClean="0"/>
              <a:t>Ancak </a:t>
            </a:r>
            <a:r>
              <a:rPr lang="tr-TR" dirty="0"/>
              <a:t>kursların başladığı haftadan sonra müracaat eden öğrenci/kursiyerlerin durumları ile </a:t>
            </a:r>
            <a:r>
              <a:rPr lang="tr-TR" b="1" dirty="0">
                <a:solidFill>
                  <a:srgbClr val="FF0000"/>
                </a:solidFill>
              </a:rPr>
              <a:t>nakil, yurt dışından gelme </a:t>
            </a:r>
            <a:r>
              <a:rPr lang="tr-TR" dirty="0"/>
              <a:t>gibi değişik nedenlerle okula kaydı yapılan öğrencilerin talepleri kurs merkezi müdürlüğünce değerlendirilir. </a:t>
            </a:r>
            <a:endParaRPr lang="tr-TR" dirty="0" smtClean="0"/>
          </a:p>
          <a:p>
            <a:r>
              <a:rPr lang="tr-TR" dirty="0" smtClean="0"/>
              <a:t>Kursa </a:t>
            </a:r>
            <a:r>
              <a:rPr lang="tr-TR" dirty="0"/>
              <a:t>katılmasına karar verilen öğrenci/kursiyerlerin kayıtları kurs merkezi müdürlüğünce e-kurs modülü üzerinden yapılır.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6187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DYK, ÖĞRETMEN GÖREVLENDİRİLMESİ</a:t>
            </a:r>
            <a:endParaRPr lang="tr-TR" sz="3200"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r>
              <a:rPr lang="tr-TR" dirty="0"/>
              <a:t>Bir kurs merkezinde görev alacak öğretmen, bu kurs merkezini tercih eden öğretmenler arasından </a:t>
            </a:r>
            <a:r>
              <a:rPr lang="tr-TR" b="1" dirty="0">
                <a:solidFill>
                  <a:srgbClr val="FF0000"/>
                </a:solidFill>
              </a:rPr>
              <a:t>veli ve öğrencilerin tercihleri </a:t>
            </a:r>
            <a:r>
              <a:rPr lang="tr-TR" dirty="0"/>
              <a:t>de dikkate alınarak kurs merkezi müdürlüğünce belirlenir. </a:t>
            </a:r>
            <a:endParaRPr lang="tr-TR" dirty="0" smtClean="0"/>
          </a:p>
          <a:p>
            <a:r>
              <a:rPr lang="tr-TR" dirty="0" smtClean="0"/>
              <a:t>Kurs </a:t>
            </a:r>
            <a:r>
              <a:rPr lang="tr-TR" dirty="0"/>
              <a:t>merkezi müdürü, kendi okulundan öğretmen görevlendirebileceği gibi </a:t>
            </a:r>
            <a:r>
              <a:rPr lang="tr-TR" b="1" dirty="0">
                <a:solidFill>
                  <a:srgbClr val="FF0000"/>
                </a:solidFill>
              </a:rPr>
              <a:t>ilçedeki diğer okullardan bu kurs merkezini tercih eden öğretmenlerden </a:t>
            </a:r>
            <a:r>
              <a:rPr lang="tr-TR" dirty="0"/>
              <a:t>de görevlendirme yapabilir. </a:t>
            </a:r>
            <a:endParaRPr lang="tr-TR" dirty="0" smtClean="0"/>
          </a:p>
          <a:p>
            <a:r>
              <a:rPr lang="tr-TR" dirty="0" smtClean="0"/>
              <a:t>İhtiyaç </a:t>
            </a:r>
            <a:r>
              <a:rPr lang="tr-TR" dirty="0"/>
              <a:t>olması hâlinde, e-kurs modülü üzerinde ilçe komisyonundan ders ücreti karşılığında öğretmen görevlendirilmesini talep edebilir. </a:t>
            </a:r>
            <a:endParaRPr lang="tr-TR" dirty="0" smtClean="0"/>
          </a:p>
          <a:p>
            <a:r>
              <a:rPr lang="tr-TR" dirty="0" err="1" smtClean="0"/>
              <a:t>DYK’larda</a:t>
            </a:r>
            <a:r>
              <a:rPr lang="tr-TR" dirty="0" smtClean="0"/>
              <a:t> </a:t>
            </a:r>
            <a:r>
              <a:rPr lang="tr-TR" dirty="0"/>
              <a:t>görev alacak tüm öğretmenler, sınıf oluşturma işlemleri sırasında e-kurs modülü üzerinden görevlendirilir.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6679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a:t>
            </a:r>
            <a:r>
              <a:rPr lang="tr-TR" b="1" dirty="0" smtClean="0">
                <a:solidFill>
                  <a:srgbClr val="FF0000"/>
                </a:solidFill>
              </a:rPr>
              <a:t>DYK, AÇILACAK KURS SAYISI</a:t>
            </a:r>
            <a:endParaRPr lang="tr-TR"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tr-TR" dirty="0"/>
              <a:t>Ortaokulların </a:t>
            </a:r>
            <a:r>
              <a:rPr lang="tr-TR" b="1" u="sng" dirty="0">
                <a:solidFill>
                  <a:srgbClr val="FF0000"/>
                </a:solidFill>
              </a:rPr>
              <a:t>5, 6 ve 7. </a:t>
            </a:r>
            <a:r>
              <a:rPr lang="tr-TR" dirty="0"/>
              <a:t>sınıflarındaki öğrenciler ile ortaöğretim kurumlarının </a:t>
            </a:r>
            <a:r>
              <a:rPr lang="tr-TR" b="1" u="sng" dirty="0">
                <a:solidFill>
                  <a:srgbClr val="FF0000"/>
                </a:solidFill>
              </a:rPr>
              <a:t>9,10 ve 11. </a:t>
            </a:r>
            <a:r>
              <a:rPr lang="tr-TR" dirty="0"/>
              <a:t>sınıflarındaki öğrenciler en fazla </a:t>
            </a:r>
            <a:r>
              <a:rPr lang="tr-TR" b="1" dirty="0">
                <a:solidFill>
                  <a:srgbClr val="FF0000"/>
                </a:solidFill>
              </a:rPr>
              <a:t>3 farklı dersten haftalık toplam 12 saate kadar</a:t>
            </a:r>
            <a:r>
              <a:rPr lang="tr-TR" dirty="0" smtClean="0"/>
              <a:t>;</a:t>
            </a:r>
          </a:p>
          <a:p>
            <a:r>
              <a:rPr lang="tr-TR" b="1" u="sng" dirty="0" smtClean="0">
                <a:solidFill>
                  <a:srgbClr val="FF0000"/>
                </a:solidFill>
              </a:rPr>
              <a:t>8</a:t>
            </a:r>
            <a:r>
              <a:rPr lang="tr-TR" b="1" u="sng" dirty="0">
                <a:solidFill>
                  <a:srgbClr val="FF0000"/>
                </a:solidFill>
              </a:rPr>
              <a:t>. </a:t>
            </a:r>
            <a:r>
              <a:rPr lang="tr-TR" dirty="0"/>
              <a:t>sınıftaki öğrenciler en fazla 6 farklı dersten haftalık </a:t>
            </a:r>
            <a:r>
              <a:rPr lang="tr-TR" b="1" u="sng" dirty="0">
                <a:solidFill>
                  <a:srgbClr val="FF0000"/>
                </a:solidFill>
              </a:rPr>
              <a:t>18 saate kadar</a:t>
            </a:r>
            <a:r>
              <a:rPr lang="tr-TR" dirty="0"/>
              <a:t>; ortaöğretim kurumlarının </a:t>
            </a:r>
            <a:r>
              <a:rPr lang="tr-TR" b="1" u="sng" dirty="0">
                <a:solidFill>
                  <a:srgbClr val="FF0000"/>
                </a:solidFill>
              </a:rPr>
              <a:t>12. </a:t>
            </a:r>
            <a:r>
              <a:rPr lang="tr-TR" dirty="0"/>
              <a:t>sınıfındaki öğrenciler ve mezun durumdaki kursiyerler ise en fazla </a:t>
            </a:r>
            <a:r>
              <a:rPr lang="tr-TR" b="1" u="sng" dirty="0">
                <a:solidFill>
                  <a:srgbClr val="FF0000"/>
                </a:solidFill>
              </a:rPr>
              <a:t>6 farklı dersten haftalık 24 saate kadar</a:t>
            </a:r>
            <a:r>
              <a:rPr lang="tr-TR" dirty="0"/>
              <a:t> kurs alabilirler.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2974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a:t>
            </a:r>
            <a:r>
              <a:rPr lang="tr-TR" b="1" dirty="0" smtClean="0">
                <a:solidFill>
                  <a:srgbClr val="FF0000"/>
                </a:solidFill>
              </a:rPr>
              <a:t>DYK, KURSA DEVAM</a:t>
            </a:r>
            <a:endParaRPr lang="tr-TR"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a:bodyPr>
          <a:lstStyle/>
          <a:p>
            <a:r>
              <a:rPr lang="tr-TR" dirty="0"/>
              <a:t> </a:t>
            </a:r>
            <a:r>
              <a:rPr lang="tr-TR" dirty="0" err="1"/>
              <a:t>DYK’lara</a:t>
            </a:r>
            <a:r>
              <a:rPr lang="tr-TR" dirty="0"/>
              <a:t> kayıt yaptıran öğrencilerin devamları zorunludur. </a:t>
            </a:r>
            <a:endParaRPr lang="tr-TR" dirty="0" smtClean="0"/>
          </a:p>
          <a:p>
            <a:r>
              <a:rPr lang="tr-TR" dirty="0" smtClean="0"/>
              <a:t>Her </a:t>
            </a:r>
            <a:r>
              <a:rPr lang="tr-TR" dirty="0"/>
              <a:t>kurs döneminde okutulması gereken toplam ders saatinin özürsüz olarak </a:t>
            </a:r>
            <a:r>
              <a:rPr lang="tr-TR" b="1" dirty="0">
                <a:solidFill>
                  <a:srgbClr val="FF0000"/>
                </a:solidFill>
              </a:rPr>
              <a:t>1/10</a:t>
            </a:r>
            <a:r>
              <a:rPr lang="tr-TR" dirty="0"/>
              <a:t>’ u kadar devam etmeyen öğrencilerin kurs kaydı silinir. Aynı dönemde </a:t>
            </a:r>
            <a:r>
              <a:rPr lang="tr-TR" b="1" dirty="0">
                <a:solidFill>
                  <a:srgbClr val="FF0000"/>
                </a:solidFill>
              </a:rPr>
              <a:t>başka bir kursa devam edemez</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8864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a:t>
            </a:r>
            <a:r>
              <a:rPr lang="tr-TR" b="1" dirty="0" smtClean="0">
                <a:solidFill>
                  <a:srgbClr val="FF0000"/>
                </a:solidFill>
              </a:rPr>
              <a:t>DYK, KURS VE SÜRESİ</a:t>
            </a:r>
            <a:endParaRPr lang="tr-TR"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a:bodyPr>
          <a:lstStyle/>
          <a:p>
            <a:r>
              <a:rPr lang="tr-TR" dirty="0">
                <a:solidFill>
                  <a:schemeClr val="tx1"/>
                </a:solidFill>
              </a:rPr>
              <a:t>Örgün eğitim kurumlarında açılan kurslarda; </a:t>
            </a:r>
            <a:endParaRPr lang="tr-TR" dirty="0" smtClean="0">
              <a:solidFill>
                <a:schemeClr val="tx1"/>
              </a:solidFill>
            </a:endParaRPr>
          </a:p>
          <a:p>
            <a:r>
              <a:rPr lang="tr-TR" dirty="0" smtClean="0">
                <a:solidFill>
                  <a:schemeClr val="tx1"/>
                </a:solidFill>
              </a:rPr>
              <a:t>hafta </a:t>
            </a:r>
            <a:r>
              <a:rPr lang="tr-TR" dirty="0">
                <a:solidFill>
                  <a:schemeClr val="tx1"/>
                </a:solidFill>
              </a:rPr>
              <a:t>içi bir günde en fazla </a:t>
            </a:r>
            <a:r>
              <a:rPr lang="tr-TR" b="1" dirty="0">
                <a:solidFill>
                  <a:srgbClr val="FF0000"/>
                </a:solidFill>
              </a:rPr>
              <a:t>2 farklı </a:t>
            </a:r>
            <a:r>
              <a:rPr lang="tr-TR" dirty="0">
                <a:solidFill>
                  <a:schemeClr val="tx1"/>
                </a:solidFill>
              </a:rPr>
              <a:t>dersten toplam 4 saate kadar, </a:t>
            </a:r>
            <a:endParaRPr lang="tr-TR" dirty="0" smtClean="0">
              <a:solidFill>
                <a:schemeClr val="tx1"/>
              </a:solidFill>
            </a:endParaRPr>
          </a:p>
          <a:p>
            <a:r>
              <a:rPr lang="tr-TR" dirty="0" smtClean="0">
                <a:solidFill>
                  <a:schemeClr val="tx1"/>
                </a:solidFill>
              </a:rPr>
              <a:t>hafta </a:t>
            </a:r>
            <a:r>
              <a:rPr lang="tr-TR" dirty="0">
                <a:solidFill>
                  <a:schemeClr val="tx1"/>
                </a:solidFill>
              </a:rPr>
              <a:t>sonu bir günde ise en fazla </a:t>
            </a:r>
            <a:r>
              <a:rPr lang="tr-TR" b="1" dirty="0">
                <a:solidFill>
                  <a:srgbClr val="FF0000"/>
                </a:solidFill>
              </a:rPr>
              <a:t>5 farklı </a:t>
            </a:r>
            <a:r>
              <a:rPr lang="tr-TR" dirty="0">
                <a:solidFill>
                  <a:schemeClr val="tx1"/>
                </a:solidFill>
              </a:rPr>
              <a:t>dersten toplam 8 saate kadar kurs verilebilir.</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92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a:t>
            </a:r>
            <a:r>
              <a:rPr lang="tr-TR" b="1" dirty="0" smtClean="0">
                <a:solidFill>
                  <a:srgbClr val="FF0000"/>
                </a:solidFill>
              </a:rPr>
              <a:t>DYK, DÖNEMLİK SAYISI</a:t>
            </a:r>
            <a:endParaRPr lang="tr-TR"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a:bodyPr>
          <a:lstStyle/>
          <a:p>
            <a:r>
              <a:rPr lang="tr-TR" dirty="0" smtClean="0">
                <a:solidFill>
                  <a:schemeClr val="tx1"/>
                </a:solidFill>
              </a:rPr>
              <a:t>Kurslara </a:t>
            </a:r>
            <a:r>
              <a:rPr lang="tr-TR" dirty="0">
                <a:solidFill>
                  <a:schemeClr val="tx1"/>
                </a:solidFill>
              </a:rPr>
              <a:t>ait ders planları, haftalık örnek ders programları ve kazanım kavrama testleri Ölçme, Değerlendirme ve Sınav Hizmetleri Genel Müdürlüğü resmî internet sayfasında Kurslar bölümünde yayımlanır.  </a:t>
            </a:r>
            <a:endParaRPr lang="tr-TR" dirty="0" smtClean="0">
              <a:solidFill>
                <a:schemeClr val="tx1"/>
              </a:solidFill>
            </a:endParaRPr>
          </a:p>
          <a:p>
            <a:r>
              <a:rPr lang="tr-TR" dirty="0" err="1" smtClean="0">
                <a:solidFill>
                  <a:schemeClr val="tx1"/>
                </a:solidFill>
              </a:rPr>
              <a:t>DYK’larda</a:t>
            </a:r>
            <a:r>
              <a:rPr lang="tr-TR" dirty="0" smtClean="0">
                <a:solidFill>
                  <a:schemeClr val="tx1"/>
                </a:solidFill>
              </a:rPr>
              <a:t> </a:t>
            </a:r>
            <a:r>
              <a:rPr lang="tr-TR" b="1" dirty="0">
                <a:solidFill>
                  <a:srgbClr val="FF0000"/>
                </a:solidFill>
              </a:rPr>
              <a:t>1 dersten dönemlik açılan kurs süresi 16</a:t>
            </a:r>
            <a:r>
              <a:rPr lang="tr-TR" dirty="0">
                <a:solidFill>
                  <a:schemeClr val="tx1"/>
                </a:solidFill>
              </a:rPr>
              <a:t>, </a:t>
            </a:r>
            <a:r>
              <a:rPr lang="tr-TR" b="1" u="sng" dirty="0">
                <a:solidFill>
                  <a:srgbClr val="FF0000"/>
                </a:solidFill>
              </a:rPr>
              <a:t>yıllık açılan kursun süresi ise 32 ders saatinden az olamaz</a:t>
            </a:r>
            <a:r>
              <a:rPr lang="tr-TR" dirty="0">
                <a:solidFill>
                  <a:schemeClr val="tx1"/>
                </a:solidFill>
              </a:rPr>
              <a:t>.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96680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a:t>
            </a:r>
            <a:r>
              <a:rPr lang="tr-TR" b="1" dirty="0" smtClean="0">
                <a:solidFill>
                  <a:srgbClr val="FF0000"/>
                </a:solidFill>
              </a:rPr>
              <a:t>DYK, KURS MERKEZİ (OKUL)</a:t>
            </a:r>
            <a:endParaRPr lang="tr-TR"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r>
              <a:rPr lang="tr-TR" dirty="0">
                <a:solidFill>
                  <a:schemeClr val="tx1"/>
                </a:solidFill>
              </a:rPr>
              <a:t> Kurs merkezi olmak isteyen örgün eğitim kurumları ile halk eğitim merkezleri, </a:t>
            </a:r>
            <a:r>
              <a:rPr lang="tr-TR" u="sng" dirty="0">
                <a:solidFill>
                  <a:srgbClr val="FF0000"/>
                </a:solidFill>
              </a:rPr>
              <a:t>kurs merkezi müracaatını e-kurs modülü üzerinden belirlenen iş takvimi doğrultusunda </a:t>
            </a:r>
            <a:r>
              <a:rPr lang="tr-TR" dirty="0">
                <a:solidFill>
                  <a:schemeClr val="tx1"/>
                </a:solidFill>
              </a:rPr>
              <a:t>yapar. </a:t>
            </a:r>
            <a:endParaRPr lang="tr-TR" dirty="0" smtClean="0">
              <a:solidFill>
                <a:schemeClr val="tx1"/>
              </a:solidFill>
            </a:endParaRPr>
          </a:p>
          <a:p>
            <a:r>
              <a:rPr lang="tr-TR" dirty="0" smtClean="0">
                <a:solidFill>
                  <a:schemeClr val="tx1"/>
                </a:solidFill>
              </a:rPr>
              <a:t>e-Kurs </a:t>
            </a:r>
            <a:r>
              <a:rPr lang="tr-TR" dirty="0">
                <a:solidFill>
                  <a:schemeClr val="tx1"/>
                </a:solidFill>
              </a:rPr>
              <a:t>modülünden hangi sınıf düzeyinde hangi derslerden kurs açacaklarını başvuru ekranından sisteme işler. </a:t>
            </a:r>
            <a:endParaRPr lang="tr-TR" dirty="0" smtClean="0">
              <a:solidFill>
                <a:schemeClr val="tx1"/>
              </a:solidFill>
            </a:endParaRPr>
          </a:p>
          <a:p>
            <a:r>
              <a:rPr lang="tr-TR" dirty="0" smtClean="0">
                <a:solidFill>
                  <a:schemeClr val="tx1"/>
                </a:solidFill>
              </a:rPr>
              <a:t>Kurs </a:t>
            </a:r>
            <a:r>
              <a:rPr lang="tr-TR" dirty="0">
                <a:solidFill>
                  <a:schemeClr val="tx1"/>
                </a:solidFill>
              </a:rPr>
              <a:t>merkezi olmak isteyen okul/kurum, imkânları ölçüsünde, </a:t>
            </a:r>
            <a:r>
              <a:rPr lang="tr-TR" u="sng" dirty="0">
                <a:solidFill>
                  <a:srgbClr val="FF0000"/>
                </a:solidFill>
              </a:rPr>
              <a:t>her sınıf düzeyinde en az 6 farklı dersten kurs açma isteğinde bulunarak </a:t>
            </a:r>
            <a:r>
              <a:rPr lang="tr-TR" dirty="0">
                <a:solidFill>
                  <a:schemeClr val="tx1"/>
                </a:solidFill>
              </a:rPr>
              <a:t>öğrencilerin tercihine sunar</a:t>
            </a:r>
            <a:r>
              <a:rPr lang="tr-TR" dirty="0" smtClean="0">
                <a:solidFill>
                  <a:schemeClr val="tx1"/>
                </a:solidFill>
              </a:rPr>
              <a:t>.</a:t>
            </a:r>
          </a:p>
          <a:p>
            <a:r>
              <a:rPr lang="tr-TR" dirty="0" smtClean="0">
                <a:solidFill>
                  <a:schemeClr val="tx1"/>
                </a:solidFill>
              </a:rPr>
              <a:t>Kurslar</a:t>
            </a:r>
            <a:r>
              <a:rPr lang="tr-TR" dirty="0">
                <a:solidFill>
                  <a:schemeClr val="tx1"/>
                </a:solidFill>
              </a:rPr>
              <a:t>, il/ilçe komisyonunca onaylanan derslerden </a:t>
            </a:r>
            <a:r>
              <a:rPr lang="tr-TR" b="1" u="sng" dirty="0">
                <a:solidFill>
                  <a:srgbClr val="FF0000"/>
                </a:solidFill>
              </a:rPr>
              <a:t>yeterli sayıda</a:t>
            </a:r>
            <a:r>
              <a:rPr lang="tr-TR" dirty="0">
                <a:solidFill>
                  <a:schemeClr val="tx1"/>
                </a:solidFill>
              </a:rPr>
              <a:t> öğrenci/kursiyer talebi olması hâlinde açılır.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6249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a:t>
            </a:r>
            <a:r>
              <a:rPr lang="tr-TR" b="1" dirty="0" smtClean="0">
                <a:solidFill>
                  <a:srgbClr val="FF0000"/>
                </a:solidFill>
              </a:rPr>
              <a:t>DYK, KURS MERKEZİ (OKUL)</a:t>
            </a:r>
            <a:endParaRPr lang="tr-TR"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a:bodyPr>
          <a:lstStyle/>
          <a:p>
            <a:r>
              <a:rPr lang="tr-TR" dirty="0">
                <a:solidFill>
                  <a:schemeClr val="tx1"/>
                </a:solidFill>
              </a:rPr>
              <a:t>e-Kurs modülü üzerinden kurslara başvuru yapacak resmî örgün eğitim kurumu öğrencilerine devam ettikleri okul müdürlüklerince </a:t>
            </a:r>
            <a:r>
              <a:rPr lang="tr-TR" b="1" dirty="0" err="1">
                <a:solidFill>
                  <a:srgbClr val="FF0000"/>
                </a:solidFill>
              </a:rPr>
              <a:t>eba</a:t>
            </a:r>
            <a:r>
              <a:rPr lang="tr-TR" b="1" dirty="0">
                <a:solidFill>
                  <a:srgbClr val="FF0000"/>
                </a:solidFill>
              </a:rPr>
              <a:t> şifresi verilir. </a:t>
            </a:r>
            <a:endParaRPr lang="tr-TR" b="1" dirty="0" smtClean="0">
              <a:solidFill>
                <a:srgbClr val="FF0000"/>
              </a:solidFill>
            </a:endParaRPr>
          </a:p>
          <a:p>
            <a:r>
              <a:rPr lang="tr-TR" dirty="0" smtClean="0">
                <a:solidFill>
                  <a:schemeClr val="tx1"/>
                </a:solidFill>
              </a:rPr>
              <a:t>Açık </a:t>
            </a:r>
            <a:r>
              <a:rPr lang="tr-TR" dirty="0">
                <a:solidFill>
                  <a:schemeClr val="tx1"/>
                </a:solidFill>
              </a:rPr>
              <a:t>öğretim okulları ve özel öğretim kurumlarına devam etmekte olan öğrenciler ile kursiyerlere kurs merkezlerince e-kurs kullanım şifresi verilir.</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07645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a:t>
            </a:r>
            <a:r>
              <a:rPr lang="tr-TR" b="1" dirty="0" smtClean="0">
                <a:solidFill>
                  <a:srgbClr val="FF0000"/>
                </a:solidFill>
              </a:rPr>
              <a:t>DYK, KURS MERKEZİ (OKUL)</a:t>
            </a:r>
            <a:endParaRPr lang="tr-TR"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tr-TR" dirty="0" smtClean="0">
                <a:solidFill>
                  <a:schemeClr val="tx1"/>
                </a:solidFill>
              </a:rPr>
              <a:t>Kurs </a:t>
            </a:r>
            <a:r>
              <a:rPr lang="tr-TR" dirty="0">
                <a:solidFill>
                  <a:schemeClr val="tx1"/>
                </a:solidFill>
              </a:rPr>
              <a:t>öğretmenleri tarafından hazırlanan ders planlarını inceleyip onaylar. </a:t>
            </a:r>
            <a:endParaRPr lang="tr-TR" dirty="0" smtClean="0">
              <a:solidFill>
                <a:schemeClr val="tx1"/>
              </a:solidFill>
            </a:endParaRPr>
          </a:p>
          <a:p>
            <a:r>
              <a:rPr lang="tr-TR" dirty="0" smtClean="0">
                <a:solidFill>
                  <a:schemeClr val="tx1"/>
                </a:solidFill>
              </a:rPr>
              <a:t>e-Kurs </a:t>
            </a:r>
            <a:r>
              <a:rPr lang="tr-TR" dirty="0">
                <a:solidFill>
                  <a:schemeClr val="tx1"/>
                </a:solidFill>
              </a:rPr>
              <a:t>modülü üzerinden öğrencilerin bir önceki yıla ait </a:t>
            </a:r>
            <a:r>
              <a:rPr lang="tr-TR" u="sng" dirty="0">
                <a:solidFill>
                  <a:srgbClr val="FF0000"/>
                </a:solidFill>
              </a:rPr>
              <a:t>AYBP,  kursiyerlerin diploma notu gibi ölçülebilir kriterleri de dikkate alarak </a:t>
            </a:r>
            <a:r>
              <a:rPr lang="tr-TR" dirty="0">
                <a:solidFill>
                  <a:schemeClr val="tx1"/>
                </a:solidFill>
              </a:rPr>
              <a:t>sınıf oluşturma iş ve işlemlerini yapar. </a:t>
            </a:r>
            <a:endParaRPr lang="tr-TR" dirty="0" smtClean="0">
              <a:solidFill>
                <a:schemeClr val="tx1"/>
              </a:solidFill>
            </a:endParaRPr>
          </a:p>
          <a:p>
            <a:r>
              <a:rPr lang="tr-TR" dirty="0" smtClean="0">
                <a:solidFill>
                  <a:schemeClr val="tx1"/>
                </a:solidFill>
              </a:rPr>
              <a:t>Kursa </a:t>
            </a:r>
            <a:r>
              <a:rPr lang="tr-TR" dirty="0">
                <a:solidFill>
                  <a:schemeClr val="tx1"/>
                </a:solidFill>
              </a:rPr>
              <a:t>başvuru yapan kadrolu öğretmenlerin e-kurs modülü üzerinden sınıf/şubelere atamasını yapar, ihtiyaç olması hâlinde e-kurs modülü üzerinden il/ilçe komisyonundan ders ücreti karşılığında görevlendirilmek üzere öğretmen talebinde bulunur.</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1059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a:t>
            </a:r>
            <a:r>
              <a:rPr lang="tr-TR" b="1" dirty="0" smtClean="0">
                <a:solidFill>
                  <a:srgbClr val="FF0000"/>
                </a:solidFill>
              </a:rPr>
              <a:t>DYK, KURS MERKEZİ (OKUL)</a:t>
            </a:r>
            <a:endParaRPr lang="tr-TR"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tr-TR" dirty="0" smtClean="0">
                <a:solidFill>
                  <a:schemeClr val="tx1"/>
                </a:solidFill>
              </a:rPr>
              <a:t>Kurslara </a:t>
            </a:r>
            <a:r>
              <a:rPr lang="tr-TR" dirty="0">
                <a:solidFill>
                  <a:schemeClr val="tx1"/>
                </a:solidFill>
              </a:rPr>
              <a:t>ait haftalık ders programını yapar ve ilgililere duyurur. </a:t>
            </a:r>
            <a:endParaRPr lang="tr-TR" dirty="0" smtClean="0">
              <a:solidFill>
                <a:schemeClr val="tx1"/>
              </a:solidFill>
            </a:endParaRPr>
          </a:p>
          <a:p>
            <a:r>
              <a:rPr lang="tr-TR" dirty="0" smtClean="0">
                <a:solidFill>
                  <a:schemeClr val="tx1"/>
                </a:solidFill>
              </a:rPr>
              <a:t>Kurs </a:t>
            </a:r>
            <a:r>
              <a:rPr lang="tr-TR" dirty="0">
                <a:solidFill>
                  <a:schemeClr val="tx1"/>
                </a:solidFill>
              </a:rPr>
              <a:t>plan ve programlarının uygulanmasını sağlamak amacıyla gerekli tedbirleri alır. </a:t>
            </a:r>
            <a:endParaRPr lang="tr-TR" dirty="0" smtClean="0">
              <a:solidFill>
                <a:schemeClr val="tx1"/>
              </a:solidFill>
            </a:endParaRPr>
          </a:p>
          <a:p>
            <a:r>
              <a:rPr lang="tr-TR" dirty="0" smtClean="0">
                <a:solidFill>
                  <a:schemeClr val="tx1"/>
                </a:solidFill>
              </a:rPr>
              <a:t>Kurs </a:t>
            </a:r>
            <a:r>
              <a:rPr lang="tr-TR" dirty="0">
                <a:solidFill>
                  <a:schemeClr val="tx1"/>
                </a:solidFill>
              </a:rPr>
              <a:t>çalışmalarında yönetici, öğretmen ve personel görevlendirmeleri ile yapılacak ücret ödemelerine ilişkin iş ve işlemleri yürütür. </a:t>
            </a:r>
            <a:endParaRPr lang="tr-TR" dirty="0" smtClean="0">
              <a:solidFill>
                <a:schemeClr val="tx1"/>
              </a:solidFill>
            </a:endParaRPr>
          </a:p>
          <a:p>
            <a:r>
              <a:rPr lang="tr-TR" dirty="0" smtClean="0">
                <a:solidFill>
                  <a:schemeClr val="tx1"/>
                </a:solidFill>
              </a:rPr>
              <a:t>Kursun </a:t>
            </a:r>
            <a:r>
              <a:rPr lang="tr-TR" dirty="0">
                <a:solidFill>
                  <a:schemeClr val="tx1"/>
                </a:solidFill>
              </a:rPr>
              <a:t>işleyişi ile ilgili idari, mali ve diğer hususlarla ilgili her türlü iş ve işlemleri yapar.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6440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4000" b="1" dirty="0" smtClean="0">
                <a:solidFill>
                  <a:srgbClr val="FF0000"/>
                </a:solidFill>
              </a:rPr>
              <a:t>DYK, </a:t>
            </a:r>
            <a:r>
              <a:rPr lang="tr-TR" sz="4000" b="1" dirty="0">
                <a:solidFill>
                  <a:srgbClr val="FF0000"/>
                </a:solidFill>
              </a:rPr>
              <a:t>HANGİ OKULLARDA AÇILABİLİR</a:t>
            </a:r>
            <a:r>
              <a:rPr lang="tr-TR" sz="4000" b="1" dirty="0" smtClean="0">
                <a:solidFill>
                  <a:srgbClr val="FF0000"/>
                </a:solidFill>
              </a:rPr>
              <a:t> </a:t>
            </a:r>
            <a:endParaRPr lang="tr-TR" sz="4000" b="1" dirty="0">
              <a:solidFill>
                <a:srgbClr val="FF0000"/>
              </a:solidFill>
            </a:endParaRPr>
          </a:p>
        </p:txBody>
      </p:sp>
      <p:sp>
        <p:nvSpPr>
          <p:cNvPr id="3" name="İçerik Yer Tutucusu 2"/>
          <p:cNvSpPr>
            <a:spLocks noGrp="1"/>
          </p:cNvSpPr>
          <p:nvPr>
            <p:ph idx="1"/>
          </p:nvPr>
        </p:nvSpPr>
        <p:spPr>
          <a:xfrm>
            <a:off x="467544" y="1628800"/>
            <a:ext cx="8352928" cy="4608512"/>
          </a:xfrm>
        </p:spPr>
        <p:txBody>
          <a:bodyPr>
            <a:normAutofit lnSpcReduction="10000"/>
          </a:bodyPr>
          <a:lstStyle/>
          <a:p>
            <a:pPr marL="0" lvl="0" indent="0">
              <a:buNone/>
            </a:pPr>
            <a:r>
              <a:rPr lang="tr-TR" sz="3000" dirty="0" smtClean="0">
                <a:solidFill>
                  <a:prstClr val="black"/>
                </a:solidFill>
              </a:rPr>
              <a:t>Millî </a:t>
            </a:r>
            <a:r>
              <a:rPr lang="tr-TR" sz="3000" dirty="0">
                <a:solidFill>
                  <a:prstClr val="black"/>
                </a:solidFill>
              </a:rPr>
              <a:t>Eğitim Bakanlığına bağlı </a:t>
            </a:r>
          </a:p>
          <a:p>
            <a:pPr lvl="0"/>
            <a:r>
              <a:rPr lang="tr-TR" sz="3000" dirty="0">
                <a:solidFill>
                  <a:srgbClr val="FF0000"/>
                </a:solidFill>
              </a:rPr>
              <a:t>resmî/özel ortaokullar,</a:t>
            </a:r>
            <a:r>
              <a:rPr lang="tr-TR" sz="3000" dirty="0">
                <a:solidFill>
                  <a:prstClr val="black"/>
                </a:solidFill>
              </a:rPr>
              <a:t> </a:t>
            </a:r>
          </a:p>
          <a:p>
            <a:pPr lvl="0"/>
            <a:r>
              <a:rPr lang="tr-TR" sz="3000" dirty="0">
                <a:solidFill>
                  <a:srgbClr val="00B050"/>
                </a:solidFill>
              </a:rPr>
              <a:t>imam-hatip ortaokulları</a:t>
            </a:r>
            <a:r>
              <a:rPr lang="tr-TR" sz="3000" dirty="0">
                <a:solidFill>
                  <a:prstClr val="black"/>
                </a:solidFill>
              </a:rPr>
              <a:t>, </a:t>
            </a:r>
          </a:p>
          <a:p>
            <a:pPr lvl="0"/>
            <a:r>
              <a:rPr lang="tr-TR" sz="3000" dirty="0">
                <a:solidFill>
                  <a:srgbClr val="7030A0"/>
                </a:solidFill>
              </a:rPr>
              <a:t>resmi/özel ortaöğretim kurumlarına devam etmekte olan öğrenciler ile açık öğretim öğrencilerine yönelik kurslar örgün eğitim kurumlarında</a:t>
            </a:r>
            <a:r>
              <a:rPr lang="tr-TR" sz="3000" dirty="0">
                <a:solidFill>
                  <a:prstClr val="black"/>
                </a:solidFill>
              </a:rPr>
              <a:t>; </a:t>
            </a:r>
          </a:p>
          <a:p>
            <a:pPr lvl="0"/>
            <a:r>
              <a:rPr lang="tr-TR" sz="3000" dirty="0">
                <a:solidFill>
                  <a:srgbClr val="FF0000"/>
                </a:solidFill>
              </a:rPr>
              <a:t>kursiyerlere yönelik kurslar ise yaygın eğitim kapsamında halk eğitimi merkezi müdürlükleri sorumluluğunda açılır</a:t>
            </a:r>
            <a:r>
              <a:rPr lang="tr-TR" sz="3000" dirty="0">
                <a:solidFill>
                  <a:prstClr val="black"/>
                </a:solidFill>
              </a:rPr>
              <a:t>.</a:t>
            </a:r>
            <a:endParaRPr lang="tr-TR" dirty="0"/>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68156"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2355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a:t>
            </a:r>
            <a:r>
              <a:rPr lang="tr-TR" b="1" dirty="0" smtClean="0">
                <a:solidFill>
                  <a:srgbClr val="FF0000"/>
                </a:solidFill>
              </a:rPr>
              <a:t>DYK, KURS MERKEZİ (OKUL)</a:t>
            </a:r>
            <a:endParaRPr lang="tr-TR"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tr-TR" dirty="0" smtClean="0">
                <a:solidFill>
                  <a:schemeClr val="tx1"/>
                </a:solidFill>
              </a:rPr>
              <a:t>Kurs </a:t>
            </a:r>
            <a:r>
              <a:rPr lang="tr-TR" dirty="0">
                <a:solidFill>
                  <a:schemeClr val="tx1"/>
                </a:solidFill>
              </a:rPr>
              <a:t>merkezince tutulması gereken defter ve dosyaları tutar. </a:t>
            </a:r>
            <a:endParaRPr lang="tr-TR" dirty="0" smtClean="0">
              <a:solidFill>
                <a:schemeClr val="tx1"/>
              </a:solidFill>
            </a:endParaRPr>
          </a:p>
          <a:p>
            <a:r>
              <a:rPr lang="tr-TR" dirty="0" err="1" smtClean="0">
                <a:solidFill>
                  <a:schemeClr val="tx1"/>
                </a:solidFill>
              </a:rPr>
              <a:t>DYK’nın</a:t>
            </a:r>
            <a:r>
              <a:rPr lang="tr-TR" dirty="0" smtClean="0">
                <a:solidFill>
                  <a:schemeClr val="tx1"/>
                </a:solidFill>
              </a:rPr>
              <a:t> </a:t>
            </a:r>
            <a:r>
              <a:rPr lang="tr-TR" dirty="0">
                <a:solidFill>
                  <a:schemeClr val="tx1"/>
                </a:solidFill>
              </a:rPr>
              <a:t>işleyişini, düzen ve disiplinini sağlayıcı tedbirleri alır. </a:t>
            </a:r>
            <a:endParaRPr lang="tr-TR" dirty="0" smtClean="0">
              <a:solidFill>
                <a:schemeClr val="tx1"/>
              </a:solidFill>
            </a:endParaRPr>
          </a:p>
          <a:p>
            <a:r>
              <a:rPr lang="tr-TR" dirty="0" smtClean="0">
                <a:solidFill>
                  <a:schemeClr val="tx1"/>
                </a:solidFill>
              </a:rPr>
              <a:t>Yönerge </a:t>
            </a:r>
            <a:r>
              <a:rPr lang="tr-TR" dirty="0">
                <a:solidFill>
                  <a:schemeClr val="tx1"/>
                </a:solidFill>
              </a:rPr>
              <a:t>hükümlerine göre verilen diğer görevleri yapar. (</a:t>
            </a:r>
            <a:r>
              <a:rPr lang="tr-TR" i="1" u="sng" dirty="0">
                <a:solidFill>
                  <a:srgbClr val="FF0000"/>
                </a:solidFill>
              </a:rPr>
              <a:t>Şubat 2015 tarihli ve 2689 sayılı Tebliğler Dergisinde yayımlanan Millî Eğitim Bakanlığı Örgün ve Yaygın Eğitimi Destekleme ve Yetiştirme Kursları Yönergesi hükümlerine göre </a:t>
            </a:r>
            <a:r>
              <a:rPr lang="tr-TR" dirty="0" smtClean="0">
                <a:solidFill>
                  <a:schemeClr val="tx1"/>
                </a:solidFill>
              </a:rPr>
              <a:t>)</a:t>
            </a:r>
            <a:endParaRPr lang="tr-TR" dirty="0">
              <a:solidFill>
                <a:schemeClr val="tx1"/>
              </a:solidFill>
            </a:endParaRP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81734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a:t>
            </a:r>
            <a:r>
              <a:rPr lang="tr-TR" b="1" dirty="0" smtClean="0">
                <a:solidFill>
                  <a:srgbClr val="FF0000"/>
                </a:solidFill>
              </a:rPr>
              <a:t>DYK, ÖĞRETMEN</a:t>
            </a:r>
            <a:endParaRPr lang="tr-TR"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a:bodyPr>
          <a:lstStyle/>
          <a:p>
            <a:r>
              <a:rPr lang="tr-TR" dirty="0" smtClean="0">
                <a:solidFill>
                  <a:schemeClr val="tx1"/>
                </a:solidFill>
              </a:rPr>
              <a:t>Öğretmenler</a:t>
            </a:r>
            <a:r>
              <a:rPr lang="tr-TR" dirty="0">
                <a:solidFill>
                  <a:schemeClr val="tx1"/>
                </a:solidFill>
              </a:rPr>
              <a:t>, ilçe içinde görev almak istedikleri üç kurs merkezine kadar tercihte bulunabilir</a:t>
            </a:r>
            <a:r>
              <a:rPr lang="tr-TR" dirty="0" smtClean="0">
                <a:solidFill>
                  <a:schemeClr val="tx1"/>
                </a:solidFill>
              </a:rPr>
              <a:t>.</a:t>
            </a:r>
          </a:p>
          <a:p>
            <a:r>
              <a:rPr lang="tr-TR" dirty="0" smtClean="0">
                <a:solidFill>
                  <a:schemeClr val="tx1"/>
                </a:solidFill>
              </a:rPr>
              <a:t> </a:t>
            </a:r>
            <a:r>
              <a:rPr lang="tr-TR" dirty="0">
                <a:solidFill>
                  <a:schemeClr val="tx1"/>
                </a:solidFill>
              </a:rPr>
              <a:t>Tercihleri dışında da görev almak isteyen öğretmenler </a:t>
            </a:r>
            <a:r>
              <a:rPr lang="tr-TR" b="1" u="sng" dirty="0">
                <a:solidFill>
                  <a:srgbClr val="FF0000"/>
                </a:solidFill>
              </a:rPr>
              <a:t>“Tercihlerim dışında bir kurs merkezinde görevlendirilmek istiyorum” </a:t>
            </a:r>
            <a:r>
              <a:rPr lang="tr-TR" dirty="0">
                <a:solidFill>
                  <a:schemeClr val="tx1"/>
                </a:solidFill>
              </a:rPr>
              <a:t>butonunu işaretleyerek ilçedeki öğretmen ihtiyacı bulunan herhangi bir kurs merkezinde görev alma talebinde bulunabilirler.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5225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a:t>
            </a:r>
            <a:r>
              <a:rPr lang="tr-TR" b="1" dirty="0" smtClean="0">
                <a:solidFill>
                  <a:srgbClr val="FF0000"/>
                </a:solidFill>
              </a:rPr>
              <a:t>DYK, ÖĞRETMEN</a:t>
            </a:r>
            <a:endParaRPr lang="tr-TR"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tr-TR" dirty="0" smtClean="0">
                <a:solidFill>
                  <a:schemeClr val="tx1"/>
                </a:solidFill>
              </a:rPr>
              <a:t>Kurslarda </a:t>
            </a:r>
            <a:r>
              <a:rPr lang="tr-TR" dirty="0">
                <a:solidFill>
                  <a:schemeClr val="tx1"/>
                </a:solidFill>
              </a:rPr>
              <a:t>görev almak isteyen kadrolu öğretmenler, </a:t>
            </a:r>
            <a:r>
              <a:rPr lang="tr-TR" dirty="0" err="1">
                <a:solidFill>
                  <a:schemeClr val="tx1"/>
                </a:solidFill>
              </a:rPr>
              <a:t>Mebbis</a:t>
            </a:r>
            <a:r>
              <a:rPr lang="tr-TR" dirty="0">
                <a:solidFill>
                  <a:schemeClr val="tx1"/>
                </a:solidFill>
              </a:rPr>
              <a:t> şifreleri ile e-kurs modülünden görev almak istedikleri kurs merkezi tercihlerini yaparak başvuruda bulunurlar. </a:t>
            </a:r>
            <a:endParaRPr lang="tr-TR" dirty="0" smtClean="0">
              <a:solidFill>
                <a:schemeClr val="tx1"/>
              </a:solidFill>
            </a:endParaRPr>
          </a:p>
          <a:p>
            <a:r>
              <a:rPr lang="tr-TR" dirty="0" smtClean="0">
                <a:solidFill>
                  <a:schemeClr val="tx1"/>
                </a:solidFill>
              </a:rPr>
              <a:t>Kadrolu </a:t>
            </a:r>
            <a:r>
              <a:rPr lang="tr-TR" dirty="0">
                <a:solidFill>
                  <a:schemeClr val="tx1"/>
                </a:solidFill>
              </a:rPr>
              <a:t>öğretmenler, kurs merkezi tarafından belirlenen derslerden atama branşları ile </a:t>
            </a:r>
            <a:r>
              <a:rPr lang="tr-TR" u="sng" dirty="0">
                <a:solidFill>
                  <a:srgbClr val="FF0000"/>
                </a:solidFill>
              </a:rPr>
              <a:t>okutabilecekleri diğer derslerden kurs başvurusunda </a:t>
            </a:r>
            <a:r>
              <a:rPr lang="tr-TR" dirty="0">
                <a:solidFill>
                  <a:schemeClr val="tx1"/>
                </a:solidFill>
              </a:rPr>
              <a:t>bulunabilirler. </a:t>
            </a:r>
            <a:endParaRPr lang="tr-TR" dirty="0" smtClean="0">
              <a:solidFill>
                <a:schemeClr val="tx1"/>
              </a:solidFill>
            </a:endParaRPr>
          </a:p>
          <a:p>
            <a:r>
              <a:rPr lang="tr-TR" dirty="0">
                <a:solidFill>
                  <a:schemeClr val="tx1"/>
                </a:solidFill>
              </a:rPr>
              <a:t>Başvurular, </a:t>
            </a:r>
            <a:r>
              <a:rPr lang="tr-TR" i="1" dirty="0">
                <a:solidFill>
                  <a:srgbClr val="FF0000"/>
                </a:solidFill>
              </a:rPr>
              <a:t>http://odsgm.meb.gov.tr/kurslar </a:t>
            </a:r>
            <a:r>
              <a:rPr lang="tr-TR" dirty="0">
                <a:solidFill>
                  <a:schemeClr val="tx1"/>
                </a:solidFill>
              </a:rPr>
              <a:t>veya </a:t>
            </a:r>
            <a:r>
              <a:rPr lang="tr-TR" b="1" i="1" dirty="0">
                <a:solidFill>
                  <a:srgbClr val="FF0000"/>
                </a:solidFill>
              </a:rPr>
              <a:t>https://e-kurs.eba.gov.tr </a:t>
            </a:r>
            <a:r>
              <a:rPr lang="tr-TR" dirty="0">
                <a:solidFill>
                  <a:schemeClr val="tx1"/>
                </a:solidFill>
              </a:rPr>
              <a:t>internet adresinden </a:t>
            </a:r>
            <a:r>
              <a:rPr lang="tr-TR" dirty="0" err="1">
                <a:solidFill>
                  <a:schemeClr val="tx1"/>
                </a:solidFill>
              </a:rPr>
              <a:t>ekurs</a:t>
            </a:r>
            <a:r>
              <a:rPr lang="tr-TR" dirty="0">
                <a:solidFill>
                  <a:schemeClr val="tx1"/>
                </a:solidFill>
              </a:rPr>
              <a:t> modülü üzerinden gerçekleştirilir.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5476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a:t>
            </a:r>
            <a:r>
              <a:rPr lang="tr-TR" b="1" dirty="0" smtClean="0">
                <a:solidFill>
                  <a:srgbClr val="FF0000"/>
                </a:solidFill>
              </a:rPr>
              <a:t>DYK, ÖĞRETMEN</a:t>
            </a:r>
            <a:endParaRPr lang="tr-TR"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a:bodyPr>
          <a:lstStyle/>
          <a:p>
            <a:r>
              <a:rPr lang="tr-TR" dirty="0" smtClean="0">
                <a:solidFill>
                  <a:schemeClr val="tx1"/>
                </a:solidFill>
              </a:rPr>
              <a:t>Kurslarda </a:t>
            </a:r>
            <a:r>
              <a:rPr lang="tr-TR" dirty="0">
                <a:solidFill>
                  <a:schemeClr val="tx1"/>
                </a:solidFill>
              </a:rPr>
              <a:t>görev almak isteyen kadrolu öğretmenler, </a:t>
            </a:r>
            <a:r>
              <a:rPr lang="tr-TR" dirty="0" err="1">
                <a:solidFill>
                  <a:schemeClr val="tx1"/>
                </a:solidFill>
              </a:rPr>
              <a:t>Mebbis</a:t>
            </a:r>
            <a:r>
              <a:rPr lang="tr-TR" dirty="0">
                <a:solidFill>
                  <a:schemeClr val="tx1"/>
                </a:solidFill>
              </a:rPr>
              <a:t> şifreleri ile e-kurs modülünden görev almak istedikleri kurs merkezi tercihlerini yaparak başvuruda bulunurlar. </a:t>
            </a:r>
            <a:endParaRPr lang="tr-TR" dirty="0" smtClean="0">
              <a:solidFill>
                <a:schemeClr val="tx1"/>
              </a:solidFill>
            </a:endParaRPr>
          </a:p>
          <a:p>
            <a:r>
              <a:rPr lang="tr-TR" dirty="0" smtClean="0">
                <a:solidFill>
                  <a:schemeClr val="tx1"/>
                </a:solidFill>
              </a:rPr>
              <a:t>Kadrolu </a:t>
            </a:r>
            <a:r>
              <a:rPr lang="tr-TR" dirty="0">
                <a:solidFill>
                  <a:schemeClr val="tx1"/>
                </a:solidFill>
              </a:rPr>
              <a:t>öğretmenler, kurs merkezi tarafından belirlenen derslerden atama branşları ile </a:t>
            </a:r>
            <a:r>
              <a:rPr lang="tr-TR" u="sng" dirty="0">
                <a:solidFill>
                  <a:srgbClr val="FF0000"/>
                </a:solidFill>
              </a:rPr>
              <a:t>okutabilecekleri diğer derslerden kurs başvurusunda </a:t>
            </a:r>
            <a:r>
              <a:rPr lang="tr-TR" dirty="0">
                <a:solidFill>
                  <a:schemeClr val="tx1"/>
                </a:solidFill>
              </a:rPr>
              <a:t>bulunabilirler.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77429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a:t>
            </a:r>
            <a:r>
              <a:rPr lang="tr-TR" b="1" dirty="0" smtClean="0">
                <a:solidFill>
                  <a:srgbClr val="FF0000"/>
                </a:solidFill>
              </a:rPr>
              <a:t>DYK, ÖĞRENCİ BAŞVURULARI</a:t>
            </a:r>
            <a:endParaRPr lang="tr-TR"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r>
              <a:rPr lang="tr-TR" dirty="0" smtClean="0">
                <a:solidFill>
                  <a:schemeClr val="tx1"/>
                </a:solidFill>
              </a:rPr>
              <a:t>Kurslara</a:t>
            </a:r>
            <a:r>
              <a:rPr lang="tr-TR" dirty="0">
                <a:solidFill>
                  <a:schemeClr val="tx1"/>
                </a:solidFill>
              </a:rPr>
              <a:t>, Millî Eğitim Bakanlığına bağlı resmî/özel ortaokullar, imam-hatip ortaokulları, resmi/özel ortaöğretim kurumları ve açık öğretim kurumlarına devam eden her sınıf seviyesindeki istekli öğrenciler ile mezun durumdaki kursiyerler başvurabilir. </a:t>
            </a:r>
            <a:endParaRPr lang="tr-TR" dirty="0" smtClean="0">
              <a:solidFill>
                <a:schemeClr val="tx1"/>
              </a:solidFill>
            </a:endParaRPr>
          </a:p>
          <a:p>
            <a:pPr marL="0" indent="0">
              <a:buNone/>
            </a:pPr>
            <a:endParaRPr lang="tr-TR" dirty="0" smtClean="0">
              <a:solidFill>
                <a:schemeClr val="tx1"/>
              </a:solidFill>
            </a:endParaRPr>
          </a:p>
          <a:p>
            <a:r>
              <a:rPr lang="tr-TR" dirty="0" smtClean="0">
                <a:solidFill>
                  <a:schemeClr val="tx1"/>
                </a:solidFill>
              </a:rPr>
              <a:t>Örgün </a:t>
            </a:r>
            <a:r>
              <a:rPr lang="tr-TR" dirty="0">
                <a:solidFill>
                  <a:schemeClr val="tx1"/>
                </a:solidFill>
              </a:rPr>
              <a:t>eğitime devam eden öğrenciler, okul/kurumlarından alacakları </a:t>
            </a:r>
            <a:r>
              <a:rPr lang="tr-TR" dirty="0" err="1">
                <a:solidFill>
                  <a:schemeClr val="tx1"/>
                </a:solidFill>
              </a:rPr>
              <a:t>eba</a:t>
            </a:r>
            <a:r>
              <a:rPr lang="tr-TR" dirty="0">
                <a:solidFill>
                  <a:schemeClr val="tx1"/>
                </a:solidFill>
              </a:rPr>
              <a:t> şifresi ile e-kurs modülü üzerinden başvuru yapar. </a:t>
            </a:r>
            <a:endParaRPr lang="tr-TR" dirty="0" smtClean="0">
              <a:solidFill>
                <a:schemeClr val="tx1"/>
              </a:solidFill>
            </a:endParaRPr>
          </a:p>
          <a:p>
            <a:pPr marL="0" indent="0">
              <a:buNone/>
            </a:pPr>
            <a:r>
              <a:rPr lang="tr-TR" dirty="0" smtClean="0">
                <a:solidFill>
                  <a:schemeClr val="tx1"/>
                </a:solidFill>
              </a:rPr>
              <a:t> </a:t>
            </a:r>
          </a:p>
          <a:p>
            <a:r>
              <a:rPr lang="tr-TR" u="sng" dirty="0" smtClean="0">
                <a:solidFill>
                  <a:srgbClr val="FF0000"/>
                </a:solidFill>
              </a:rPr>
              <a:t>Açık </a:t>
            </a:r>
            <a:r>
              <a:rPr lang="tr-TR" u="sng" dirty="0">
                <a:solidFill>
                  <a:srgbClr val="FF0000"/>
                </a:solidFill>
              </a:rPr>
              <a:t>öğretim öğrencileri, halk eğitimi merkezi müdürlüklerince e-kurs modülünden verilecek </a:t>
            </a:r>
            <a:r>
              <a:rPr lang="tr-TR" u="sng" dirty="0" err="1">
                <a:solidFill>
                  <a:srgbClr val="FF0000"/>
                </a:solidFill>
              </a:rPr>
              <a:t>ekurs</a:t>
            </a:r>
            <a:r>
              <a:rPr lang="tr-TR" u="sng" dirty="0">
                <a:solidFill>
                  <a:srgbClr val="FF0000"/>
                </a:solidFill>
              </a:rPr>
              <a:t> şifresi ile il/ilçe millî eğitim müdürlüklerindeki DYK komisyonlarınca belirlenen okulları tercih edecek şekilde başvurularını gerçekleştirir.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25127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a:t>
            </a:r>
            <a:r>
              <a:rPr lang="tr-TR" b="1" dirty="0" smtClean="0">
                <a:solidFill>
                  <a:srgbClr val="FF0000"/>
                </a:solidFill>
              </a:rPr>
              <a:t>DYK, ÖĞRENCİ BAŞVURULARI</a:t>
            </a:r>
            <a:endParaRPr lang="tr-TR"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r>
              <a:rPr lang="tr-TR" dirty="0">
                <a:solidFill>
                  <a:schemeClr val="tx1"/>
                </a:solidFill>
              </a:rPr>
              <a:t>Resmî örgün eğitim kurumu öğrencileri aldıkları </a:t>
            </a:r>
            <a:r>
              <a:rPr lang="tr-TR" dirty="0" err="1">
                <a:solidFill>
                  <a:schemeClr val="tx1"/>
                </a:solidFill>
              </a:rPr>
              <a:t>eba</a:t>
            </a:r>
            <a:r>
              <a:rPr lang="tr-TR" dirty="0">
                <a:solidFill>
                  <a:schemeClr val="tx1"/>
                </a:solidFill>
              </a:rPr>
              <a:t> şifresi ile kurs başvurusu yapabilir, </a:t>
            </a:r>
            <a:r>
              <a:rPr lang="tr-TR" dirty="0" err="1">
                <a:solidFill>
                  <a:schemeClr val="tx1"/>
                </a:solidFill>
              </a:rPr>
              <a:t>eba</a:t>
            </a:r>
            <a:r>
              <a:rPr lang="tr-TR" dirty="0">
                <a:solidFill>
                  <a:schemeClr val="tx1"/>
                </a:solidFill>
              </a:rPr>
              <a:t> ders içeriklerinden yararlanabilir ve ÖDSGM tarafından yayımlanacak olan elektronik deneme sınavlarına katılabilirler. </a:t>
            </a:r>
            <a:endParaRPr lang="tr-TR" dirty="0" smtClean="0">
              <a:solidFill>
                <a:schemeClr val="tx1"/>
              </a:solidFill>
            </a:endParaRPr>
          </a:p>
          <a:p>
            <a:r>
              <a:rPr lang="tr-TR" dirty="0" smtClean="0">
                <a:solidFill>
                  <a:schemeClr val="tx1"/>
                </a:solidFill>
              </a:rPr>
              <a:t>Açık </a:t>
            </a:r>
            <a:r>
              <a:rPr lang="tr-TR" dirty="0">
                <a:solidFill>
                  <a:schemeClr val="tx1"/>
                </a:solidFill>
              </a:rPr>
              <a:t>öğretim okulları ve özel öğretim kurumlarına devam etmekte olan öğrenciler ile kursiyerler ise e-kurs kullanım şifresi ile kurs başvurusu yapabilir ve ÖDSGM tarafından yayımlanacak olan elektronik deneme sınavlarına katılabilirler.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17964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200" b="1" dirty="0" smtClean="0">
                <a:solidFill>
                  <a:srgbClr val="FF0000"/>
                </a:solidFill>
              </a:rPr>
              <a:t>     DYK, ÖĞRETMEN GÖREVLENDİRLMESİ</a:t>
            </a:r>
            <a:endParaRPr lang="tr-TR" sz="3200"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r>
              <a:rPr lang="tr-TR" dirty="0">
                <a:solidFill>
                  <a:schemeClr val="tx1"/>
                </a:solidFill>
              </a:rPr>
              <a:t> Kurs merkezleri, görev veremedikleri veya görev verildiği hâlde girebilecekleri azami ders saatini dolduramayan öğretmenlerin diğer kurs merkezi tercihlerinde de görev alabilmesi için </a:t>
            </a:r>
            <a:r>
              <a:rPr lang="tr-TR" dirty="0" err="1">
                <a:solidFill>
                  <a:schemeClr val="tx1"/>
                </a:solidFill>
              </a:rPr>
              <a:t>ekurs</a:t>
            </a:r>
            <a:r>
              <a:rPr lang="tr-TR" dirty="0">
                <a:solidFill>
                  <a:schemeClr val="tx1"/>
                </a:solidFill>
              </a:rPr>
              <a:t> modülü üzerinden “ders tamamlama” butonunu işaretleyerek diğer tercihlerinde görev alması sağlanır. </a:t>
            </a:r>
            <a:endParaRPr lang="tr-TR" dirty="0" smtClean="0">
              <a:solidFill>
                <a:schemeClr val="tx1"/>
              </a:solidFill>
            </a:endParaRPr>
          </a:p>
          <a:p>
            <a:r>
              <a:rPr lang="tr-TR" dirty="0" smtClean="0">
                <a:solidFill>
                  <a:schemeClr val="tx1"/>
                </a:solidFill>
              </a:rPr>
              <a:t>Her </a:t>
            </a:r>
            <a:r>
              <a:rPr lang="tr-TR" dirty="0">
                <a:solidFill>
                  <a:schemeClr val="tx1"/>
                </a:solidFill>
              </a:rPr>
              <a:t>üç tercihinde de görev alamayan ya da girebilecekleri azami ders saatini doldurmayan öğretmenler “Tercihlerim dışında bir kurs merkezinde görevlendirilmek istiyorum” butonunu işaretlemişler ise ilçe millî eğitim müdürlüklerince ihtiyacı olan diğer kurs merkezlerinde </a:t>
            </a:r>
            <a:r>
              <a:rPr lang="tr-TR" dirty="0" smtClean="0">
                <a:solidFill>
                  <a:schemeClr val="tx1"/>
                </a:solidFill>
              </a:rPr>
              <a:t>görevlendirilebilirler.</a:t>
            </a:r>
            <a:endParaRPr lang="tr-TR" dirty="0">
              <a:solidFill>
                <a:schemeClr val="tx1"/>
              </a:solidFill>
            </a:endParaRP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39481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600" b="1" dirty="0" smtClean="0">
                <a:solidFill>
                  <a:srgbClr val="FF0000"/>
                </a:solidFill>
              </a:rPr>
              <a:t>     DYK, SINIFLARIN OLUŞTURULMASI</a:t>
            </a:r>
            <a:endParaRPr lang="tr-TR" sz="3600"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tr-TR" dirty="0">
                <a:solidFill>
                  <a:schemeClr val="tx1"/>
                </a:solidFill>
              </a:rPr>
              <a:t> Bir sınıfa devam edecek öğrenci/kursiyer sayısının </a:t>
            </a:r>
            <a:r>
              <a:rPr lang="tr-TR" b="1" u="sng" dirty="0">
                <a:solidFill>
                  <a:srgbClr val="FF0000"/>
                </a:solidFill>
              </a:rPr>
              <a:t>10’dan az; 20'den </a:t>
            </a:r>
            <a:r>
              <a:rPr lang="tr-TR" dirty="0">
                <a:solidFill>
                  <a:schemeClr val="tx1"/>
                </a:solidFill>
              </a:rPr>
              <a:t>fazla olmaması esastır</a:t>
            </a:r>
            <a:r>
              <a:rPr lang="tr-TR" dirty="0" smtClean="0">
                <a:solidFill>
                  <a:schemeClr val="tx1"/>
                </a:solidFill>
              </a:rPr>
              <a:t>.</a:t>
            </a:r>
          </a:p>
          <a:p>
            <a:r>
              <a:rPr lang="tr-TR" dirty="0" smtClean="0">
                <a:solidFill>
                  <a:schemeClr val="tx1"/>
                </a:solidFill>
              </a:rPr>
              <a:t> </a:t>
            </a:r>
            <a:r>
              <a:rPr lang="tr-TR" dirty="0">
                <a:solidFill>
                  <a:schemeClr val="tx1"/>
                </a:solidFill>
              </a:rPr>
              <a:t>Öğrenci/kursiyer sayısının 20’ den fazla olması durumunda ikinci sınıf oluşturulur. Ancak her bir sınıfın azami öğrenci/kursiyer sayısı dolmadan yeni bir kurs sınıfı oluşturulamaz. Ancak, tek sınıflı kurs programlarında sınıf kapasitesi dikkate alınarak öğrenci/kursiyer sayısı </a:t>
            </a:r>
            <a:r>
              <a:rPr lang="tr-TR" b="1" u="sng" dirty="0">
                <a:solidFill>
                  <a:srgbClr val="FF0000"/>
                </a:solidFill>
              </a:rPr>
              <a:t>25’e kadar çıkarılabilir</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28376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600" b="1" dirty="0" smtClean="0">
                <a:solidFill>
                  <a:srgbClr val="FF0000"/>
                </a:solidFill>
              </a:rPr>
              <a:t>     DYK, SINIFLARIN OLUŞTURULMASI</a:t>
            </a:r>
            <a:endParaRPr lang="tr-TR" sz="3600"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a:bodyPr>
          <a:lstStyle/>
          <a:p>
            <a:r>
              <a:rPr lang="tr-TR" b="1" u="sng" dirty="0">
                <a:solidFill>
                  <a:srgbClr val="FF0000"/>
                </a:solidFill>
              </a:rPr>
              <a:t> </a:t>
            </a:r>
            <a:r>
              <a:rPr lang="tr-TR" dirty="0">
                <a:solidFill>
                  <a:schemeClr val="tx1"/>
                </a:solidFill>
              </a:rPr>
              <a:t>Kursa devam eden öğrenci/kursiyer sayısının </a:t>
            </a:r>
            <a:r>
              <a:rPr lang="tr-TR" b="1" i="1" dirty="0">
                <a:solidFill>
                  <a:srgbClr val="FF0000"/>
                </a:solidFill>
              </a:rPr>
              <a:t>10’un altına düşmesi durumunda</a:t>
            </a:r>
            <a:r>
              <a:rPr lang="tr-TR" dirty="0">
                <a:solidFill>
                  <a:schemeClr val="tx1"/>
                </a:solidFill>
              </a:rPr>
              <a:t>, kurs sınıfının birleştirilmesi veya kapatılmasına ay sonunda komisyon tarafından karar verilir, bu işlemler </a:t>
            </a:r>
            <a:r>
              <a:rPr lang="tr-TR" dirty="0" err="1">
                <a:solidFill>
                  <a:schemeClr val="tx1"/>
                </a:solidFill>
              </a:rPr>
              <a:t>ekurs</a:t>
            </a:r>
            <a:r>
              <a:rPr lang="tr-TR" dirty="0">
                <a:solidFill>
                  <a:schemeClr val="tx1"/>
                </a:solidFill>
              </a:rPr>
              <a:t> modülü üzerinden </a:t>
            </a:r>
            <a:r>
              <a:rPr lang="tr-TR" b="1" dirty="0">
                <a:solidFill>
                  <a:srgbClr val="FF0000"/>
                </a:solidFill>
              </a:rPr>
              <a:t>kurs merkezi müdürlüğü </a:t>
            </a:r>
            <a:r>
              <a:rPr lang="tr-TR" dirty="0">
                <a:solidFill>
                  <a:schemeClr val="tx1"/>
                </a:solidFill>
              </a:rPr>
              <a:t>tarafından yapılır.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30027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sz="3600" b="1" dirty="0" smtClean="0">
                <a:solidFill>
                  <a:srgbClr val="FF0000"/>
                </a:solidFill>
              </a:rPr>
              <a:t>     DYK, YÖNETİCİLER</a:t>
            </a:r>
            <a:endParaRPr lang="tr-TR" sz="3600" b="1" dirty="0">
              <a:solidFill>
                <a:srgbClr val="FF0000"/>
              </a:solidFill>
            </a:endParaRPr>
          </a:p>
        </p:txBody>
      </p:sp>
      <p:sp>
        <p:nvSpPr>
          <p:cNvPr id="3" name="İçerik Yer Tutucusu 2"/>
          <p:cNvSpPr>
            <a:spLocks noGrp="1"/>
          </p:cNvSpPr>
          <p:nvPr>
            <p:ph idx="1"/>
          </p:nvPr>
        </p:nvSpPr>
        <p:spPr>
          <a:xfrm>
            <a:off x="251520" y="1772816"/>
            <a:ext cx="8735212" cy="4392488"/>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r>
              <a:rPr lang="tr-TR" dirty="0" smtClean="0"/>
              <a:t>Açık </a:t>
            </a:r>
            <a:r>
              <a:rPr lang="tr-TR" dirty="0"/>
              <a:t>öğretim kurumları öğrencilerinin, örgün eğitim kurumlarında gördükleri yüz yüze eğitim uygulamalarında, </a:t>
            </a:r>
            <a:r>
              <a:rPr lang="tr-TR" dirty="0" smtClean="0"/>
              <a:t>görevlendirilen </a:t>
            </a:r>
            <a:r>
              <a:rPr lang="tr-TR" dirty="0"/>
              <a:t>yönetici ve öğretmenlere </a:t>
            </a:r>
            <a:r>
              <a:rPr lang="tr-TR" b="1" u="sng" dirty="0">
                <a:solidFill>
                  <a:srgbClr val="FF0000"/>
                </a:solidFill>
              </a:rPr>
              <a:t>haftada 10 saate kadar, </a:t>
            </a:r>
            <a:endParaRPr lang="tr-TR" b="1" u="sng" dirty="0" smtClean="0">
              <a:solidFill>
                <a:srgbClr val="FF0000"/>
              </a:solidFill>
            </a:endParaRPr>
          </a:p>
          <a:p>
            <a:r>
              <a:rPr lang="tr-TR" dirty="0" smtClean="0"/>
              <a:t>Cumartesi </a:t>
            </a:r>
            <a:r>
              <a:rPr lang="tr-TR" dirty="0"/>
              <a:t>ve pazar günleri, bu madde kapsamında belirtilen eğitim faaliyetlerinde görev yapan okul/kurum yöneticilerinden birine fiilen görev yaptıkları anılan günler için </a:t>
            </a:r>
            <a:r>
              <a:rPr lang="tr-TR" b="1" u="sng" dirty="0">
                <a:solidFill>
                  <a:srgbClr val="FF0000"/>
                </a:solidFill>
              </a:rPr>
              <a:t>2 saat </a:t>
            </a:r>
            <a:r>
              <a:rPr lang="tr-TR" dirty="0"/>
              <a:t>ek ders ücreti ödenir. Yöneticilere, fiilen ders okuttukları süreler hariç olmak üzere yönetim görevine bağlı olarak bunun dışında bu madde kapsamında </a:t>
            </a:r>
            <a:r>
              <a:rPr lang="tr-TR" b="1" u="sng" dirty="0">
                <a:solidFill>
                  <a:srgbClr val="FF0000"/>
                </a:solidFill>
              </a:rPr>
              <a:t>ayrıca ek ders ücreti ödenmez.</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9496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r>
              <a:rPr lang="tr-TR" b="1" dirty="0" smtClean="0">
                <a:solidFill>
                  <a:srgbClr val="FF0000"/>
                </a:solidFill>
              </a:rPr>
              <a:t>DYK, ONAY-DENETİM </a:t>
            </a:r>
            <a:endParaRPr lang="tr-TR" b="1" dirty="0">
              <a:solidFill>
                <a:srgbClr val="FF0000"/>
              </a:solidFill>
            </a:endParaRPr>
          </a:p>
        </p:txBody>
      </p:sp>
      <p:sp>
        <p:nvSpPr>
          <p:cNvPr id="3" name="İçerik Yer Tutucusu 2"/>
          <p:cNvSpPr>
            <a:spLocks noGrp="1"/>
          </p:cNvSpPr>
          <p:nvPr>
            <p:ph idx="1"/>
          </p:nvPr>
        </p:nvSpPr>
        <p:spPr>
          <a:xfrm>
            <a:off x="539552" y="1844824"/>
            <a:ext cx="8003232" cy="3633267"/>
          </a:xfrm>
        </p:spPr>
        <p:txBody>
          <a:bodyPr>
            <a:normAutofit/>
          </a:bodyPr>
          <a:lstStyle/>
          <a:p>
            <a:r>
              <a:rPr lang="tr-TR" dirty="0"/>
              <a:t> </a:t>
            </a:r>
            <a:r>
              <a:rPr lang="tr-TR" dirty="0" err="1"/>
              <a:t>DYK’lar</a:t>
            </a:r>
            <a:r>
              <a:rPr lang="tr-TR" dirty="0"/>
              <a:t>, </a:t>
            </a:r>
            <a:r>
              <a:rPr lang="tr-TR" dirty="0">
                <a:solidFill>
                  <a:srgbClr val="FF0000"/>
                </a:solidFill>
              </a:rPr>
              <a:t>okul veya kurum müdürlüğünün e-kurs modülü </a:t>
            </a:r>
            <a:r>
              <a:rPr lang="tr-TR" dirty="0"/>
              <a:t>üzerinden başvurusu </a:t>
            </a:r>
            <a:r>
              <a:rPr lang="tr-TR" dirty="0">
                <a:solidFill>
                  <a:srgbClr val="0070C0"/>
                </a:solidFill>
              </a:rPr>
              <a:t>ve il/ilçe millî eğitim müdürlüğünün onayı</a:t>
            </a:r>
            <a:r>
              <a:rPr lang="tr-TR" dirty="0"/>
              <a:t> ile açılır</a:t>
            </a:r>
            <a:r>
              <a:rPr lang="tr-TR" dirty="0" smtClean="0"/>
              <a:t>.</a:t>
            </a:r>
          </a:p>
          <a:p>
            <a:r>
              <a:rPr lang="tr-TR" dirty="0" smtClean="0"/>
              <a:t>Kursların </a:t>
            </a:r>
            <a:r>
              <a:rPr lang="tr-TR" dirty="0"/>
              <a:t>onay ve denetimi milli eğitim müdürlüğü adına il/ilçe komisyonları tarafından yürütülür</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5378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r>
              <a:rPr lang="tr-TR" b="1" dirty="0" smtClean="0">
                <a:solidFill>
                  <a:srgbClr val="FF0000"/>
                </a:solidFill>
              </a:rPr>
              <a:t>DYK, İÇİN MODÜL </a:t>
            </a:r>
            <a:endParaRPr lang="tr-TR" b="1" dirty="0">
              <a:solidFill>
                <a:srgbClr val="FF0000"/>
              </a:solidFill>
            </a:endParaRPr>
          </a:p>
        </p:txBody>
      </p:sp>
      <p:sp>
        <p:nvSpPr>
          <p:cNvPr id="3" name="İçerik Yer Tutucusu 2"/>
          <p:cNvSpPr>
            <a:spLocks noGrp="1"/>
          </p:cNvSpPr>
          <p:nvPr>
            <p:ph idx="1"/>
          </p:nvPr>
        </p:nvSpPr>
        <p:spPr>
          <a:xfrm>
            <a:off x="539552" y="1844824"/>
            <a:ext cx="8003232" cy="3633267"/>
          </a:xfrm>
        </p:spPr>
        <p:txBody>
          <a:bodyPr>
            <a:normAutofit fontScale="85000" lnSpcReduction="10000"/>
          </a:bodyPr>
          <a:lstStyle/>
          <a:p>
            <a:r>
              <a:rPr lang="tr-TR" dirty="0" err="1" smtClean="0"/>
              <a:t>DYK’da</a:t>
            </a:r>
            <a:r>
              <a:rPr lang="tr-TR" dirty="0" smtClean="0"/>
              <a:t> </a:t>
            </a:r>
            <a:r>
              <a:rPr lang="tr-TR" dirty="0"/>
              <a:t>kursların açılış/kapanış, </a:t>
            </a:r>
            <a:endParaRPr lang="tr-TR" dirty="0" smtClean="0"/>
          </a:p>
          <a:p>
            <a:r>
              <a:rPr lang="tr-TR" dirty="0" smtClean="0"/>
              <a:t>onay</a:t>
            </a:r>
            <a:r>
              <a:rPr lang="tr-TR" dirty="0"/>
              <a:t>, </a:t>
            </a:r>
            <a:endParaRPr lang="tr-TR" dirty="0" smtClean="0"/>
          </a:p>
          <a:p>
            <a:r>
              <a:rPr lang="tr-TR" dirty="0" smtClean="0"/>
              <a:t>öğretmen-öğrenci </a:t>
            </a:r>
            <a:r>
              <a:rPr lang="tr-TR" dirty="0"/>
              <a:t>kayıt, </a:t>
            </a:r>
            <a:endParaRPr lang="tr-TR" dirty="0" smtClean="0"/>
          </a:p>
          <a:p>
            <a:r>
              <a:rPr lang="tr-TR" dirty="0" smtClean="0"/>
              <a:t>ders </a:t>
            </a:r>
            <a:r>
              <a:rPr lang="tr-TR" dirty="0"/>
              <a:t>programları, </a:t>
            </a:r>
            <a:endParaRPr lang="tr-TR" dirty="0" smtClean="0"/>
          </a:p>
          <a:p>
            <a:r>
              <a:rPr lang="tr-TR" dirty="0" smtClean="0"/>
              <a:t>kazanım </a:t>
            </a:r>
            <a:r>
              <a:rPr lang="tr-TR" dirty="0"/>
              <a:t>testleri vb. iş ve işlemler, </a:t>
            </a:r>
            <a:endParaRPr lang="tr-TR" dirty="0" smtClean="0"/>
          </a:p>
          <a:p>
            <a:pPr marL="0" indent="0">
              <a:buNone/>
            </a:pPr>
            <a:endParaRPr lang="tr-TR" dirty="0" smtClean="0"/>
          </a:p>
          <a:p>
            <a:pPr marL="0" indent="0" algn="ctr">
              <a:buNone/>
            </a:pPr>
            <a:r>
              <a:rPr lang="tr-TR" dirty="0" smtClean="0">
                <a:solidFill>
                  <a:srgbClr val="0070C0"/>
                </a:solidFill>
              </a:rPr>
              <a:t>e- </a:t>
            </a:r>
            <a:r>
              <a:rPr lang="tr-TR" dirty="0">
                <a:solidFill>
                  <a:srgbClr val="0070C0"/>
                </a:solidFill>
              </a:rPr>
              <a:t>kurs (http://odsgm.meb.gov.tr/kurslar</a:t>
            </a:r>
            <a:r>
              <a:rPr lang="tr-TR" dirty="0"/>
              <a:t> ve </a:t>
            </a:r>
            <a:r>
              <a:rPr lang="tr-TR" dirty="0">
                <a:solidFill>
                  <a:srgbClr val="00B050"/>
                </a:solidFill>
              </a:rPr>
              <a:t>http://e-kurs.eba.gov.tr/</a:t>
            </a:r>
            <a:r>
              <a:rPr lang="tr-TR" dirty="0"/>
              <a:t>) modülü üzerinden yapılır.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4978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b="1" dirty="0" smtClean="0">
                <a:solidFill>
                  <a:srgbClr val="FF0000"/>
                </a:solidFill>
              </a:rPr>
              <a:t>     DYK, ÖĞRETMEN VE ÜCRET</a:t>
            </a:r>
            <a:endParaRPr lang="tr-TR" b="1" dirty="0">
              <a:solidFill>
                <a:srgbClr val="FF0000"/>
              </a:solidFill>
            </a:endParaRPr>
          </a:p>
        </p:txBody>
      </p:sp>
      <p:sp>
        <p:nvSpPr>
          <p:cNvPr id="3" name="İçerik Yer Tutucusu 2"/>
          <p:cNvSpPr>
            <a:spLocks noGrp="1"/>
          </p:cNvSpPr>
          <p:nvPr>
            <p:ph idx="1"/>
          </p:nvPr>
        </p:nvSpPr>
        <p:spPr>
          <a:xfrm>
            <a:off x="539552" y="1844824"/>
            <a:ext cx="8003232" cy="3633267"/>
          </a:xfrm>
        </p:spPr>
        <p:txBody>
          <a:bodyPr>
            <a:normAutofit fontScale="77500" lnSpcReduction="20000"/>
          </a:bodyPr>
          <a:lstStyle/>
          <a:p>
            <a:r>
              <a:rPr lang="tr-TR" dirty="0" err="1" smtClean="0"/>
              <a:t>DYK’larda</a:t>
            </a:r>
            <a:r>
              <a:rPr lang="tr-TR" dirty="0" smtClean="0"/>
              <a:t> </a:t>
            </a:r>
            <a:r>
              <a:rPr lang="tr-TR" dirty="0"/>
              <a:t>öncelikle </a:t>
            </a:r>
            <a:r>
              <a:rPr lang="tr-TR" dirty="0">
                <a:solidFill>
                  <a:srgbClr val="00B050"/>
                </a:solidFill>
              </a:rPr>
              <a:t>ilçede</a:t>
            </a:r>
            <a:r>
              <a:rPr lang="tr-TR" dirty="0"/>
              <a:t> kadrolu çalışan öğretmenler, </a:t>
            </a:r>
            <a:r>
              <a:rPr lang="tr-TR" dirty="0">
                <a:solidFill>
                  <a:srgbClr val="00B050"/>
                </a:solidFill>
              </a:rPr>
              <a:t>kadrolu öğretmenin </a:t>
            </a:r>
            <a:r>
              <a:rPr lang="tr-TR" dirty="0"/>
              <a:t>ihtiyacı karşılamaması durumunda ilçe tarafından çalışmasına onay verilen </a:t>
            </a:r>
            <a:r>
              <a:rPr lang="tr-TR" dirty="0">
                <a:solidFill>
                  <a:srgbClr val="00B050"/>
                </a:solidFill>
              </a:rPr>
              <a:t>ücretli öğretmenler </a:t>
            </a:r>
            <a:r>
              <a:rPr lang="tr-TR" dirty="0"/>
              <a:t>görevlendirilir. </a:t>
            </a:r>
            <a:endParaRPr lang="tr-TR" dirty="0" smtClean="0"/>
          </a:p>
          <a:p>
            <a:r>
              <a:rPr lang="tr-TR" dirty="0" err="1" smtClean="0"/>
              <a:t>DYK’lardaki</a:t>
            </a:r>
            <a:r>
              <a:rPr lang="tr-TR" dirty="0" smtClean="0"/>
              <a:t> </a:t>
            </a:r>
            <a:r>
              <a:rPr lang="tr-TR" dirty="0"/>
              <a:t>ücret, ek ders gibi mali iş ve işlemler ilgili mevzuat hükümlerine göre kurs merkezlerince yürütülür</a:t>
            </a:r>
            <a:r>
              <a:rPr lang="tr-TR" dirty="0" smtClean="0"/>
              <a:t>.</a:t>
            </a:r>
          </a:p>
          <a:p>
            <a:pPr marL="0" indent="0">
              <a:buNone/>
            </a:pPr>
            <a:endParaRPr lang="tr-TR" dirty="0" smtClean="0">
              <a:solidFill>
                <a:srgbClr val="FF0000"/>
              </a:solidFill>
            </a:endParaRPr>
          </a:p>
          <a:p>
            <a:pPr marL="0" indent="0" algn="ctr">
              <a:buNone/>
            </a:pPr>
            <a:r>
              <a:rPr lang="tr-TR" dirty="0" smtClean="0">
                <a:solidFill>
                  <a:srgbClr val="FF0000"/>
                </a:solidFill>
              </a:rPr>
              <a:t>(Millî Eğitim Bakanlığı Yönetici Ve Öğretmenlerinin Ders Ve Ek Ders Saatlerine İlişkin Karar’ın 8. maddesi olan Yetiştirme</a:t>
            </a:r>
            <a:r>
              <a:rPr lang="tr-TR" dirty="0">
                <a:solidFill>
                  <a:srgbClr val="FF0000"/>
                </a:solidFill>
              </a:rPr>
              <a:t>, okuma -yazma ve uyum kursları </a:t>
            </a:r>
            <a:r>
              <a:rPr lang="tr-TR" dirty="0" smtClean="0">
                <a:solidFill>
                  <a:srgbClr val="FF0000"/>
                </a:solidFill>
              </a:rPr>
              <a:t>ile yürütülür)</a:t>
            </a:r>
            <a:endParaRPr lang="tr-TR" dirty="0">
              <a:solidFill>
                <a:srgbClr val="FF0000"/>
              </a:solidFill>
            </a:endParaRP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7398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b="1" dirty="0" smtClean="0">
                <a:solidFill>
                  <a:srgbClr val="FF0000"/>
                </a:solidFill>
              </a:rPr>
              <a:t>     DYK, DERS PLANI VE ONAY</a:t>
            </a:r>
            <a:endParaRPr lang="tr-TR" b="1" dirty="0">
              <a:solidFill>
                <a:srgbClr val="FF0000"/>
              </a:solidFill>
            </a:endParaRPr>
          </a:p>
        </p:txBody>
      </p:sp>
      <p:sp>
        <p:nvSpPr>
          <p:cNvPr id="3" name="İçerik Yer Tutucusu 2"/>
          <p:cNvSpPr>
            <a:spLocks noGrp="1"/>
          </p:cNvSpPr>
          <p:nvPr>
            <p:ph idx="1"/>
          </p:nvPr>
        </p:nvSpPr>
        <p:spPr>
          <a:xfrm>
            <a:off x="539552" y="1844824"/>
            <a:ext cx="8003232" cy="3633267"/>
          </a:xfrm>
        </p:spPr>
        <p:txBody>
          <a:bodyPr>
            <a:normAutofit fontScale="85000" lnSpcReduction="10000"/>
          </a:bodyPr>
          <a:lstStyle/>
          <a:p>
            <a:r>
              <a:rPr lang="tr-TR" dirty="0" err="1" smtClean="0"/>
              <a:t>DYK’ların</a:t>
            </a:r>
            <a:r>
              <a:rPr lang="tr-TR" dirty="0"/>
              <a:t>, örgün eğitim müfredatı kapsamında Ölçme, Değerlendirme ve Sınav Hizmetleri Genel Müdürlüğü resmî internet sayfasında yayımlanan kurslara ait ders planları çerçevesinde yürütülmesi esastır. </a:t>
            </a:r>
            <a:endParaRPr lang="tr-TR" dirty="0" smtClean="0"/>
          </a:p>
          <a:p>
            <a:r>
              <a:rPr lang="tr-TR" dirty="0" smtClean="0"/>
              <a:t>Planı </a:t>
            </a:r>
            <a:r>
              <a:rPr lang="tr-TR" dirty="0"/>
              <a:t>yayımlanmayan dersler için o derse giren öğretmen tarafından ders planı oluşturulur</a:t>
            </a:r>
            <a:r>
              <a:rPr lang="tr-TR" b="1" dirty="0">
                <a:solidFill>
                  <a:srgbClr val="FF0000"/>
                </a:solidFill>
              </a:rPr>
              <a:t>. Kurslara ait ders planları en geç kursların açıldığı haftanın son iş gününe kadar kurs merkezi müdürlüğünce onaylanır.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0850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b="1" dirty="0" smtClean="0">
                <a:solidFill>
                  <a:srgbClr val="FF0000"/>
                </a:solidFill>
              </a:rPr>
              <a:t>     DYK, MEZUNLAR</a:t>
            </a:r>
            <a:endParaRPr lang="tr-TR" b="1" dirty="0">
              <a:solidFill>
                <a:srgbClr val="FF0000"/>
              </a:solidFill>
            </a:endParaRPr>
          </a:p>
        </p:txBody>
      </p:sp>
      <p:sp>
        <p:nvSpPr>
          <p:cNvPr id="3" name="İçerik Yer Tutucusu 2"/>
          <p:cNvSpPr>
            <a:spLocks noGrp="1"/>
          </p:cNvSpPr>
          <p:nvPr>
            <p:ph idx="1"/>
          </p:nvPr>
        </p:nvSpPr>
        <p:spPr>
          <a:xfrm>
            <a:off x="323528" y="1844824"/>
            <a:ext cx="8352928" cy="4464496"/>
          </a:xfrm>
        </p:spPr>
        <p:txBody>
          <a:bodyPr>
            <a:normAutofit fontScale="85000" lnSpcReduction="20000"/>
          </a:bodyPr>
          <a:lstStyle/>
          <a:p>
            <a:r>
              <a:rPr lang="tr-TR" dirty="0"/>
              <a:t>Mezunlara yönelik kurslar halk eğitim merkezleri sorumluluğunda açılır. </a:t>
            </a:r>
            <a:endParaRPr lang="tr-TR" dirty="0" smtClean="0"/>
          </a:p>
          <a:p>
            <a:r>
              <a:rPr lang="tr-TR" dirty="0" smtClean="0"/>
              <a:t>Ancak </a:t>
            </a:r>
            <a:r>
              <a:rPr lang="tr-TR" dirty="0"/>
              <a:t>halk eğitim merkezinin bulunmadığı veya fiziki kapasitesinin uygun olmadığı hâllerde il/ilçe millî eğitim müdürlüklerince uygun görülen binalarda da açılabilir</a:t>
            </a:r>
            <a:r>
              <a:rPr lang="tr-TR" dirty="0" smtClean="0"/>
              <a:t>.</a:t>
            </a:r>
          </a:p>
          <a:p>
            <a:r>
              <a:rPr lang="tr-TR" dirty="0" smtClean="0"/>
              <a:t>Mezunlara </a:t>
            </a:r>
            <a:r>
              <a:rPr lang="tr-TR" dirty="0"/>
              <a:t>yönelik yaygın eğitim kurslarının örgün eğitim kurumlarında açılması halinde, kurs açma/kapatma, ders programları onay, öğretmen belirleme, öğrenci kayıt vb. iş ve işlemler </a:t>
            </a:r>
            <a:r>
              <a:rPr lang="tr-TR" b="1" dirty="0">
                <a:solidFill>
                  <a:srgbClr val="FF0000"/>
                </a:solidFill>
              </a:rPr>
              <a:t>halk eğitim merkezi Müdürlüklerince</a:t>
            </a:r>
            <a:r>
              <a:rPr lang="tr-TR" dirty="0"/>
              <a:t>; kursların yürütülmesi ile ilgili iş ve işlemler ise </a:t>
            </a:r>
            <a:r>
              <a:rPr lang="tr-TR" b="1" dirty="0">
                <a:solidFill>
                  <a:srgbClr val="FF0000"/>
                </a:solidFill>
              </a:rPr>
              <a:t>kursun yapıldığı örgün eğitim kurumu müdürlüğünce </a:t>
            </a:r>
            <a:r>
              <a:rPr lang="tr-TR" dirty="0"/>
              <a:t>yürütülür. </a:t>
            </a:r>
            <a:endParaRPr lang="tr-TR" b="1" dirty="0">
              <a:solidFill>
                <a:srgbClr val="FF0000"/>
              </a:solidFill>
            </a:endParaRP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6334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b="1" dirty="0" smtClean="0">
                <a:solidFill>
                  <a:srgbClr val="FF0000"/>
                </a:solidFill>
              </a:rPr>
              <a:t>     DYK, SINIF SAYILARI</a:t>
            </a:r>
            <a:endParaRPr lang="tr-TR" b="1" dirty="0">
              <a:solidFill>
                <a:srgbClr val="FF0000"/>
              </a:solidFill>
            </a:endParaRPr>
          </a:p>
        </p:txBody>
      </p:sp>
      <p:sp>
        <p:nvSpPr>
          <p:cNvPr id="3" name="İçerik Yer Tutucusu 2"/>
          <p:cNvSpPr>
            <a:spLocks noGrp="1"/>
          </p:cNvSpPr>
          <p:nvPr>
            <p:ph idx="1"/>
          </p:nvPr>
        </p:nvSpPr>
        <p:spPr>
          <a:xfrm>
            <a:off x="323528" y="1844824"/>
            <a:ext cx="5760640" cy="4464496"/>
          </a:xfrm>
        </p:spPr>
        <p:txBody>
          <a:bodyPr>
            <a:normAutofit/>
          </a:bodyPr>
          <a:lstStyle/>
          <a:p>
            <a:r>
              <a:rPr lang="tr-TR" dirty="0"/>
              <a:t>Kurs merkezlerinde bir dersten sınıf oluşturulabilmesi için, </a:t>
            </a:r>
            <a:endParaRPr lang="tr-TR" dirty="0" smtClean="0"/>
          </a:p>
          <a:p>
            <a:pPr algn="ctr"/>
            <a:r>
              <a:rPr lang="tr-TR" dirty="0" smtClean="0"/>
              <a:t>Sınıftaki </a:t>
            </a:r>
            <a:r>
              <a:rPr lang="tr-TR" dirty="0"/>
              <a:t>öğrenci/kursiyer sayısının </a:t>
            </a:r>
            <a:r>
              <a:rPr lang="tr-TR" b="1" u="sng" dirty="0">
                <a:solidFill>
                  <a:srgbClr val="FF0000"/>
                </a:solidFill>
              </a:rPr>
              <a:t>10’dan az, 20’den </a:t>
            </a:r>
            <a:r>
              <a:rPr lang="tr-TR" dirty="0"/>
              <a:t>fazla olmaması esastır.</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988840"/>
            <a:ext cx="257175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1588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340768"/>
          </a:xfrm>
          <a:solidFill>
            <a:srgbClr val="00B0F0"/>
          </a:solidFill>
        </p:spPr>
        <p:style>
          <a:lnRef idx="2">
            <a:schemeClr val="accent5"/>
          </a:lnRef>
          <a:fillRef idx="1">
            <a:schemeClr val="lt1"/>
          </a:fillRef>
          <a:effectRef idx="0">
            <a:schemeClr val="accent5"/>
          </a:effectRef>
          <a:fontRef idx="minor">
            <a:schemeClr val="dk1"/>
          </a:fontRef>
        </p:style>
        <p:txBody>
          <a:bodyPr>
            <a:normAutofit/>
          </a:bodyPr>
          <a:lstStyle/>
          <a:p>
            <a:pPr algn="l"/>
            <a:r>
              <a:rPr lang="tr-TR" b="1" dirty="0" smtClean="0">
                <a:solidFill>
                  <a:srgbClr val="FF0000"/>
                </a:solidFill>
              </a:rPr>
              <a:t>     DYK, 2.DÖNEM TAKVİMİ</a:t>
            </a:r>
            <a:endParaRPr lang="tr-TR" b="1" dirty="0">
              <a:solidFill>
                <a:srgbClr val="FF0000"/>
              </a:solidFill>
            </a:endParaRPr>
          </a:p>
        </p:txBody>
      </p:sp>
      <p:sp>
        <p:nvSpPr>
          <p:cNvPr id="3" name="İçerik Yer Tutucusu 2"/>
          <p:cNvSpPr>
            <a:spLocks noGrp="1"/>
          </p:cNvSpPr>
          <p:nvPr>
            <p:ph idx="1"/>
          </p:nvPr>
        </p:nvSpPr>
        <p:spPr>
          <a:xfrm>
            <a:off x="323528" y="2780928"/>
            <a:ext cx="8424936" cy="2520280"/>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tr-TR" dirty="0" smtClean="0"/>
              <a:t>II</a:t>
            </a:r>
            <a:r>
              <a:rPr lang="tr-TR" dirty="0"/>
              <a:t>. dönem kursları en geç </a:t>
            </a:r>
            <a:r>
              <a:rPr lang="tr-TR" b="1" u="sng" dirty="0">
                <a:solidFill>
                  <a:srgbClr val="FF0000"/>
                </a:solidFill>
              </a:rPr>
              <a:t>mart ayının birinci haftasında</a:t>
            </a:r>
            <a:r>
              <a:rPr lang="tr-TR" dirty="0"/>
              <a:t> başlatılır ve </a:t>
            </a:r>
            <a:r>
              <a:rPr lang="tr-TR" b="1" u="sng" dirty="0">
                <a:solidFill>
                  <a:srgbClr val="FF0000"/>
                </a:solidFill>
              </a:rPr>
              <a:t>17 Haziran 2016</a:t>
            </a:r>
            <a:r>
              <a:rPr lang="tr-TR" dirty="0"/>
              <a:t> tarihinde tamamlanır. Olağanüstü durumlarda bu süreler il/ilçe millî eğitim müdürlüklerince değiştirilebilir. </a:t>
            </a: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8881" y="83456"/>
            <a:ext cx="1287851" cy="12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286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1641</Words>
  <Application>Microsoft Office PowerPoint</Application>
  <PresentationFormat>Ekran Gösterisi (4:3)</PresentationFormat>
  <Paragraphs>107</Paragraphs>
  <Slides>29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29</vt:i4>
      </vt:variant>
    </vt:vector>
  </HeadingPairs>
  <TitlesOfParts>
    <vt:vector size="32" baseType="lpstr">
      <vt:lpstr>Arial</vt:lpstr>
      <vt:lpstr>Calibri</vt:lpstr>
      <vt:lpstr>Ofis Teması</vt:lpstr>
      <vt:lpstr>PowerPoint Sunusu</vt:lpstr>
      <vt:lpstr>DYK, HANGİ OKULLARDA AÇILABİLİR </vt:lpstr>
      <vt:lpstr>DYK, ONAY-DENETİM </vt:lpstr>
      <vt:lpstr>DYK, İÇİN MODÜL </vt:lpstr>
      <vt:lpstr>     DYK, ÖĞRETMEN VE ÜCRET</vt:lpstr>
      <vt:lpstr>     DYK, DERS PLANI VE ONAY</vt:lpstr>
      <vt:lpstr>     DYK, MEZUNLAR</vt:lpstr>
      <vt:lpstr>     DYK, SINIF SAYILARI</vt:lpstr>
      <vt:lpstr>     DYK, 2.DÖNEM TAKVİMİ</vt:lpstr>
      <vt:lpstr>     DYK, KAYIT-NAKİL İŞLEMİ</vt:lpstr>
      <vt:lpstr>     DYK, ÖĞRETMEN GÖREVLENDİRİLMESİ</vt:lpstr>
      <vt:lpstr>     DYK, AÇILACAK KURS SAYISI</vt:lpstr>
      <vt:lpstr>     DYK, KURSA DEVAM</vt:lpstr>
      <vt:lpstr>     DYK, KURS VE SÜRESİ</vt:lpstr>
      <vt:lpstr>     DYK, DÖNEMLİK SAYISI</vt:lpstr>
      <vt:lpstr>     DYK, KURS MERKEZİ (OKUL)</vt:lpstr>
      <vt:lpstr>     DYK, KURS MERKEZİ (OKUL)</vt:lpstr>
      <vt:lpstr>     DYK, KURS MERKEZİ (OKUL)</vt:lpstr>
      <vt:lpstr>     DYK, KURS MERKEZİ (OKUL)</vt:lpstr>
      <vt:lpstr>     DYK, KURS MERKEZİ (OKUL)</vt:lpstr>
      <vt:lpstr>     DYK, ÖĞRETMEN</vt:lpstr>
      <vt:lpstr>     DYK, ÖĞRETMEN</vt:lpstr>
      <vt:lpstr>     DYK, ÖĞRETMEN</vt:lpstr>
      <vt:lpstr>     DYK, ÖĞRENCİ BAŞVURULARI</vt:lpstr>
      <vt:lpstr>     DYK, ÖĞRENCİ BAŞVURULARI</vt:lpstr>
      <vt:lpstr>     DYK, ÖĞRETMEN GÖREVLENDİRLMESİ</vt:lpstr>
      <vt:lpstr>     DYK, SINIFLARIN OLUŞTURULMASI</vt:lpstr>
      <vt:lpstr>     DYK, SINIFLARIN OLUŞTURULMASI</vt:lpstr>
      <vt:lpstr>     DYK, YÖNETİCİLER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BÜLENT ÇEZİK</dc:creator>
  <cp:lastModifiedBy>BÜLENT ÇEZİK</cp:lastModifiedBy>
  <cp:revision>18</cp:revision>
  <dcterms:created xsi:type="dcterms:W3CDTF">2015-12-17T20:04:30Z</dcterms:created>
  <dcterms:modified xsi:type="dcterms:W3CDTF">2015-12-21T09:46:02Z</dcterms:modified>
</cp:coreProperties>
</file>